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8.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551" r:id="rId2"/>
    <p:sldMasterId id="2147485767" r:id="rId3"/>
    <p:sldMasterId id="2147485818" r:id="rId4"/>
    <p:sldMasterId id="2147485928" r:id="rId5"/>
    <p:sldMasterId id="2147485979" r:id="rId6"/>
    <p:sldMasterId id="2147486031" r:id="rId7"/>
    <p:sldMasterId id="2147486082" r:id="rId8"/>
    <p:sldMasterId id="2147486132" r:id="rId9"/>
  </p:sldMasterIdLst>
  <p:notesMasterIdLst>
    <p:notesMasterId r:id="rId109"/>
  </p:notesMasterIdLst>
  <p:handoutMasterIdLst>
    <p:handoutMasterId r:id="rId110"/>
  </p:handoutMasterIdLst>
  <p:sldIdLst>
    <p:sldId id="2147482275" r:id="rId10"/>
    <p:sldId id="341" r:id="rId11"/>
    <p:sldId id="263" r:id="rId12"/>
    <p:sldId id="274" r:id="rId13"/>
    <p:sldId id="260" r:id="rId14"/>
    <p:sldId id="280" r:id="rId15"/>
    <p:sldId id="284" r:id="rId16"/>
    <p:sldId id="285" r:id="rId17"/>
    <p:sldId id="277" r:id="rId18"/>
    <p:sldId id="306" r:id="rId19"/>
    <p:sldId id="298" r:id="rId20"/>
    <p:sldId id="299" r:id="rId21"/>
    <p:sldId id="300" r:id="rId22"/>
    <p:sldId id="303" r:id="rId23"/>
    <p:sldId id="304" r:id="rId24"/>
    <p:sldId id="307" r:id="rId25"/>
    <p:sldId id="308" r:id="rId26"/>
    <p:sldId id="321" r:id="rId27"/>
    <p:sldId id="326" r:id="rId28"/>
    <p:sldId id="328" r:id="rId29"/>
    <p:sldId id="329" r:id="rId30"/>
    <p:sldId id="312" r:id="rId31"/>
    <p:sldId id="330" r:id="rId32"/>
    <p:sldId id="331" r:id="rId33"/>
    <p:sldId id="332" r:id="rId34"/>
    <p:sldId id="293" r:id="rId35"/>
    <p:sldId id="333" r:id="rId36"/>
    <p:sldId id="334" r:id="rId37"/>
    <p:sldId id="335" r:id="rId38"/>
    <p:sldId id="336" r:id="rId39"/>
    <p:sldId id="337" r:id="rId40"/>
    <p:sldId id="338" r:id="rId41"/>
    <p:sldId id="339" r:id="rId42"/>
    <p:sldId id="340" r:id="rId43"/>
    <p:sldId id="342" r:id="rId44"/>
    <p:sldId id="343" r:id="rId45"/>
    <p:sldId id="344" r:id="rId46"/>
    <p:sldId id="345" r:id="rId47"/>
    <p:sldId id="346" r:id="rId48"/>
    <p:sldId id="347" r:id="rId49"/>
    <p:sldId id="348" r:id="rId50"/>
    <p:sldId id="349" r:id="rId51"/>
    <p:sldId id="294" r:id="rId52"/>
    <p:sldId id="350" r:id="rId53"/>
    <p:sldId id="351" r:id="rId54"/>
    <p:sldId id="352" r:id="rId55"/>
    <p:sldId id="353" r:id="rId56"/>
    <p:sldId id="354" r:id="rId57"/>
    <p:sldId id="355" r:id="rId58"/>
    <p:sldId id="356" r:id="rId59"/>
    <p:sldId id="357" r:id="rId60"/>
    <p:sldId id="358" r:id="rId61"/>
    <p:sldId id="359" r:id="rId62"/>
    <p:sldId id="360" r:id="rId63"/>
    <p:sldId id="361" r:id="rId64"/>
    <p:sldId id="362" r:id="rId65"/>
    <p:sldId id="363" r:id="rId66"/>
    <p:sldId id="364" r:id="rId67"/>
    <p:sldId id="365" r:id="rId68"/>
    <p:sldId id="295" r:id="rId69"/>
    <p:sldId id="366" r:id="rId70"/>
    <p:sldId id="367" r:id="rId71"/>
    <p:sldId id="368" r:id="rId72"/>
    <p:sldId id="369" r:id="rId73"/>
    <p:sldId id="370" r:id="rId74"/>
    <p:sldId id="371" r:id="rId75"/>
    <p:sldId id="372" r:id="rId76"/>
    <p:sldId id="373" r:id="rId77"/>
    <p:sldId id="374" r:id="rId78"/>
    <p:sldId id="375" r:id="rId79"/>
    <p:sldId id="376" r:id="rId80"/>
    <p:sldId id="377" r:id="rId81"/>
    <p:sldId id="379" r:id="rId82"/>
    <p:sldId id="380" r:id="rId83"/>
    <p:sldId id="381" r:id="rId84"/>
    <p:sldId id="382" r:id="rId85"/>
    <p:sldId id="296" r:id="rId86"/>
    <p:sldId id="383" r:id="rId87"/>
    <p:sldId id="384" r:id="rId88"/>
    <p:sldId id="385" r:id="rId89"/>
    <p:sldId id="386" r:id="rId90"/>
    <p:sldId id="387" r:id="rId91"/>
    <p:sldId id="388" r:id="rId92"/>
    <p:sldId id="389" r:id="rId93"/>
    <p:sldId id="390" r:id="rId94"/>
    <p:sldId id="391" r:id="rId95"/>
    <p:sldId id="392" r:id="rId96"/>
    <p:sldId id="393" r:id="rId97"/>
    <p:sldId id="394" r:id="rId98"/>
    <p:sldId id="395" r:id="rId99"/>
    <p:sldId id="396" r:id="rId100"/>
    <p:sldId id="397" r:id="rId101"/>
    <p:sldId id="398" r:id="rId102"/>
    <p:sldId id="290" r:id="rId103"/>
    <p:sldId id="279" r:id="rId104"/>
    <p:sldId id="2147482276" r:id="rId105"/>
    <p:sldId id="2147482277" r:id="rId106"/>
    <p:sldId id="2147482083" r:id="rId107"/>
    <p:sldId id="292" r:id="rId108"/>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A4953"/>
    <a:srgbClr val="091F2C"/>
    <a:srgbClr val="FFFFFF"/>
    <a:srgbClr val="102531"/>
    <a:srgbClr val="70899C"/>
    <a:srgbClr val="9AD1F7"/>
    <a:srgbClr val="463668"/>
    <a:srgbClr val="A6A6A6"/>
    <a:srgbClr val="1F1F1F"/>
    <a:srgbClr val="A915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60" autoAdjust="0"/>
  </p:normalViewPr>
  <p:slideViewPr>
    <p:cSldViewPr snapToGrid="0">
      <p:cViewPr varScale="1">
        <p:scale>
          <a:sx n="97" d="100"/>
          <a:sy n="97" d="100"/>
        </p:scale>
        <p:origin x="72" y="216"/>
      </p:cViewPr>
      <p:guideLst/>
    </p:cSldViewPr>
  </p:slideViewPr>
  <p:notesTextViewPr>
    <p:cViewPr>
      <p:scale>
        <a:sx n="1" d="1"/>
        <a:sy n="1" d="1"/>
      </p:scale>
      <p:origin x="0" y="0"/>
    </p:cViewPr>
  </p:notesTextViewPr>
  <p:sorterViewPr>
    <p:cViewPr varScale="1">
      <p:scale>
        <a:sx n="100" d="100"/>
        <a:sy n="100" d="100"/>
      </p:scale>
      <p:origin x="0" y="-30312"/>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presProps" Target="presProps.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viewProps" Target="viewProps.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6" Type="http://schemas.openxmlformats.org/officeDocument/2006/relationships/slide" Target="slides/slide97.xml"/><Relationship Id="rId114" Type="http://schemas.openxmlformats.org/officeDocument/2006/relationships/theme" Target="theme/theme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slide" Target="slides/slide56.xml"/><Relationship Id="rId73" Type="http://schemas.openxmlformats.org/officeDocument/2006/relationships/slide" Target="slides/slide64.xml"/><Relationship Id="rId78" Type="http://schemas.openxmlformats.org/officeDocument/2006/relationships/slide" Target="slides/slide69.xml"/><Relationship Id="rId81" Type="http://schemas.openxmlformats.org/officeDocument/2006/relationships/slide" Target="slides/slide72.xml"/><Relationship Id="rId86" Type="http://schemas.openxmlformats.org/officeDocument/2006/relationships/slide" Target="slides/slide77.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notesMaster" Target="notesMasters/notesMaster1.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handoutMaster" Target="handoutMasters/handoutMaster1.xml"/><Relationship Id="rId115" Type="http://schemas.openxmlformats.org/officeDocument/2006/relationships/tableStyles" Target="tableStyle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microsoft.com/office/2018/10/relationships/authors" Target="author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4/25/2025 9:46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4/25/2025 9:46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98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10</a:t>
            </a:fld>
            <a:endParaRPr lang="en-US">
              <a:solidFill>
                <a:prstClr val="black"/>
              </a:solidFill>
            </a:endParaRPr>
          </a:p>
        </p:txBody>
      </p:sp>
    </p:spTree>
    <p:extLst>
      <p:ext uri="{BB962C8B-B14F-4D97-AF65-F5344CB8AC3E}">
        <p14:creationId xmlns:p14="http://schemas.microsoft.com/office/powerpoint/2010/main" val="3618245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11</a:t>
            </a:fld>
            <a:endParaRPr lang="en-US">
              <a:solidFill>
                <a:prstClr val="black"/>
              </a:solidFill>
            </a:endParaRPr>
          </a:p>
        </p:txBody>
      </p:sp>
    </p:spTree>
    <p:extLst>
      <p:ext uri="{BB962C8B-B14F-4D97-AF65-F5344CB8AC3E}">
        <p14:creationId xmlns:p14="http://schemas.microsoft.com/office/powerpoint/2010/main" val="1897758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12</a:t>
            </a:fld>
            <a:endParaRPr lang="en-US">
              <a:solidFill>
                <a:prstClr val="black"/>
              </a:solidFill>
            </a:endParaRPr>
          </a:p>
        </p:txBody>
      </p:sp>
    </p:spTree>
    <p:extLst>
      <p:ext uri="{BB962C8B-B14F-4D97-AF65-F5344CB8AC3E}">
        <p14:creationId xmlns:p14="http://schemas.microsoft.com/office/powerpoint/2010/main" val="33745843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13</a:t>
            </a:fld>
            <a:endParaRPr lang="en-US">
              <a:solidFill>
                <a:prstClr val="black"/>
              </a:solidFill>
            </a:endParaRPr>
          </a:p>
        </p:txBody>
      </p:sp>
    </p:spTree>
    <p:extLst>
      <p:ext uri="{BB962C8B-B14F-4D97-AF65-F5344CB8AC3E}">
        <p14:creationId xmlns:p14="http://schemas.microsoft.com/office/powerpoint/2010/main" val="22070955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14</a:t>
            </a:fld>
            <a:endParaRPr lang="en-US">
              <a:solidFill>
                <a:prstClr val="black"/>
              </a:solidFill>
            </a:endParaRPr>
          </a:p>
        </p:txBody>
      </p:sp>
    </p:spTree>
    <p:extLst>
      <p:ext uri="{BB962C8B-B14F-4D97-AF65-F5344CB8AC3E}">
        <p14:creationId xmlns:p14="http://schemas.microsoft.com/office/powerpoint/2010/main" val="40216743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15</a:t>
            </a:fld>
            <a:endParaRPr lang="en-US">
              <a:solidFill>
                <a:prstClr val="black"/>
              </a:solidFill>
            </a:endParaRPr>
          </a:p>
        </p:txBody>
      </p:sp>
    </p:spTree>
    <p:extLst>
      <p:ext uri="{BB962C8B-B14F-4D97-AF65-F5344CB8AC3E}">
        <p14:creationId xmlns:p14="http://schemas.microsoft.com/office/powerpoint/2010/main" val="3739518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16</a:t>
            </a:fld>
            <a:endParaRPr lang="en-US">
              <a:solidFill>
                <a:prstClr val="black"/>
              </a:solidFill>
            </a:endParaRPr>
          </a:p>
        </p:txBody>
      </p:sp>
    </p:spTree>
    <p:extLst>
      <p:ext uri="{BB962C8B-B14F-4D97-AF65-F5344CB8AC3E}">
        <p14:creationId xmlns:p14="http://schemas.microsoft.com/office/powerpoint/2010/main" val="1342192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17</a:t>
            </a:fld>
            <a:endParaRPr lang="en-US">
              <a:solidFill>
                <a:prstClr val="black"/>
              </a:solidFill>
            </a:endParaRPr>
          </a:p>
        </p:txBody>
      </p:sp>
    </p:spTree>
    <p:extLst>
      <p:ext uri="{BB962C8B-B14F-4D97-AF65-F5344CB8AC3E}">
        <p14:creationId xmlns:p14="http://schemas.microsoft.com/office/powerpoint/2010/main" val="3299132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18</a:t>
            </a:fld>
            <a:endParaRPr lang="en-US">
              <a:solidFill>
                <a:prstClr val="black"/>
              </a:solidFill>
            </a:endParaRPr>
          </a:p>
        </p:txBody>
      </p:sp>
    </p:spTree>
    <p:extLst>
      <p:ext uri="{BB962C8B-B14F-4D97-AF65-F5344CB8AC3E}">
        <p14:creationId xmlns:p14="http://schemas.microsoft.com/office/powerpoint/2010/main" val="2594355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19</a:t>
            </a:fld>
            <a:endParaRPr lang="en-US">
              <a:solidFill>
                <a:prstClr val="black"/>
              </a:solidFill>
            </a:endParaRPr>
          </a:p>
        </p:txBody>
      </p:sp>
    </p:spTree>
    <p:extLst>
      <p:ext uri="{BB962C8B-B14F-4D97-AF65-F5344CB8AC3E}">
        <p14:creationId xmlns:p14="http://schemas.microsoft.com/office/powerpoint/2010/main" val="39429935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178155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20</a:t>
            </a:fld>
            <a:endParaRPr lang="en-US">
              <a:solidFill>
                <a:prstClr val="black"/>
              </a:solidFill>
            </a:endParaRPr>
          </a:p>
        </p:txBody>
      </p:sp>
    </p:spTree>
    <p:extLst>
      <p:ext uri="{BB962C8B-B14F-4D97-AF65-F5344CB8AC3E}">
        <p14:creationId xmlns:p14="http://schemas.microsoft.com/office/powerpoint/2010/main" val="2020383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21</a:t>
            </a:fld>
            <a:endParaRPr lang="en-US">
              <a:solidFill>
                <a:prstClr val="black"/>
              </a:solidFill>
            </a:endParaRPr>
          </a:p>
        </p:txBody>
      </p:sp>
    </p:spTree>
    <p:extLst>
      <p:ext uri="{BB962C8B-B14F-4D97-AF65-F5344CB8AC3E}">
        <p14:creationId xmlns:p14="http://schemas.microsoft.com/office/powerpoint/2010/main" val="32439823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22</a:t>
            </a:fld>
            <a:endParaRPr lang="en-US">
              <a:solidFill>
                <a:prstClr val="black"/>
              </a:solidFill>
            </a:endParaRPr>
          </a:p>
        </p:txBody>
      </p:sp>
    </p:spTree>
    <p:extLst>
      <p:ext uri="{BB962C8B-B14F-4D97-AF65-F5344CB8AC3E}">
        <p14:creationId xmlns:p14="http://schemas.microsoft.com/office/powerpoint/2010/main" val="15515995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buFont typeface="+mj-lt"/>
              <a:buNone/>
            </a:pPr>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23</a:t>
            </a:fld>
            <a:endParaRPr lang="en-US">
              <a:solidFill>
                <a:prstClr val="black"/>
              </a:solidFill>
            </a:endParaRPr>
          </a:p>
        </p:txBody>
      </p:sp>
    </p:spTree>
    <p:extLst>
      <p:ext uri="{BB962C8B-B14F-4D97-AF65-F5344CB8AC3E}">
        <p14:creationId xmlns:p14="http://schemas.microsoft.com/office/powerpoint/2010/main" val="8408679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24</a:t>
            </a:fld>
            <a:endParaRPr lang="en-US">
              <a:solidFill>
                <a:prstClr val="black"/>
              </a:solidFill>
            </a:endParaRPr>
          </a:p>
        </p:txBody>
      </p:sp>
    </p:spTree>
    <p:extLst>
      <p:ext uri="{BB962C8B-B14F-4D97-AF65-F5344CB8AC3E}">
        <p14:creationId xmlns:p14="http://schemas.microsoft.com/office/powerpoint/2010/main" val="3606699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25</a:t>
            </a:fld>
            <a:endParaRPr lang="en-US">
              <a:solidFill>
                <a:prstClr val="black"/>
              </a:solidFill>
            </a:endParaRPr>
          </a:p>
        </p:txBody>
      </p:sp>
    </p:spTree>
    <p:extLst>
      <p:ext uri="{BB962C8B-B14F-4D97-AF65-F5344CB8AC3E}">
        <p14:creationId xmlns:p14="http://schemas.microsoft.com/office/powerpoint/2010/main" val="1103014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13335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27</a:t>
            </a:fld>
            <a:endParaRPr lang="en-US">
              <a:solidFill>
                <a:prstClr val="black"/>
              </a:solidFill>
            </a:endParaRPr>
          </a:p>
        </p:txBody>
      </p:sp>
    </p:spTree>
    <p:extLst>
      <p:ext uri="{BB962C8B-B14F-4D97-AF65-F5344CB8AC3E}">
        <p14:creationId xmlns:p14="http://schemas.microsoft.com/office/powerpoint/2010/main" val="25598013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28</a:t>
            </a:fld>
            <a:endParaRPr lang="en-US">
              <a:solidFill>
                <a:prstClr val="black"/>
              </a:solidFill>
            </a:endParaRPr>
          </a:p>
        </p:txBody>
      </p:sp>
    </p:spTree>
    <p:extLst>
      <p:ext uri="{BB962C8B-B14F-4D97-AF65-F5344CB8AC3E}">
        <p14:creationId xmlns:p14="http://schemas.microsoft.com/office/powerpoint/2010/main" val="10402851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29</a:t>
            </a:fld>
            <a:endParaRPr lang="en-US">
              <a:solidFill>
                <a:prstClr val="black"/>
              </a:solidFill>
            </a:endParaRPr>
          </a:p>
        </p:txBody>
      </p:sp>
    </p:spTree>
    <p:extLst>
      <p:ext uri="{BB962C8B-B14F-4D97-AF65-F5344CB8AC3E}">
        <p14:creationId xmlns:p14="http://schemas.microsoft.com/office/powerpoint/2010/main" val="31966648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482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30</a:t>
            </a:fld>
            <a:endParaRPr lang="en-US">
              <a:solidFill>
                <a:prstClr val="black"/>
              </a:solidFill>
            </a:endParaRPr>
          </a:p>
        </p:txBody>
      </p:sp>
    </p:spTree>
    <p:extLst>
      <p:ext uri="{BB962C8B-B14F-4D97-AF65-F5344CB8AC3E}">
        <p14:creationId xmlns:p14="http://schemas.microsoft.com/office/powerpoint/2010/main" val="356671703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31</a:t>
            </a:fld>
            <a:endParaRPr lang="en-US">
              <a:solidFill>
                <a:prstClr val="black"/>
              </a:solidFill>
            </a:endParaRPr>
          </a:p>
        </p:txBody>
      </p:sp>
    </p:spTree>
    <p:extLst>
      <p:ext uri="{BB962C8B-B14F-4D97-AF65-F5344CB8AC3E}">
        <p14:creationId xmlns:p14="http://schemas.microsoft.com/office/powerpoint/2010/main" val="37620178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32</a:t>
            </a:fld>
            <a:endParaRPr lang="en-US">
              <a:solidFill>
                <a:prstClr val="black"/>
              </a:solidFill>
            </a:endParaRPr>
          </a:p>
        </p:txBody>
      </p:sp>
    </p:spTree>
    <p:extLst>
      <p:ext uri="{BB962C8B-B14F-4D97-AF65-F5344CB8AC3E}">
        <p14:creationId xmlns:p14="http://schemas.microsoft.com/office/powerpoint/2010/main" val="39366795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33</a:t>
            </a:fld>
            <a:endParaRPr lang="en-US">
              <a:solidFill>
                <a:prstClr val="black"/>
              </a:solidFill>
            </a:endParaRPr>
          </a:p>
        </p:txBody>
      </p:sp>
    </p:spTree>
    <p:extLst>
      <p:ext uri="{BB962C8B-B14F-4D97-AF65-F5344CB8AC3E}">
        <p14:creationId xmlns:p14="http://schemas.microsoft.com/office/powerpoint/2010/main" val="418883357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34</a:t>
            </a:fld>
            <a:endParaRPr lang="en-US">
              <a:solidFill>
                <a:prstClr val="black"/>
              </a:solidFill>
            </a:endParaRPr>
          </a:p>
        </p:txBody>
      </p:sp>
    </p:spTree>
    <p:extLst>
      <p:ext uri="{BB962C8B-B14F-4D97-AF65-F5344CB8AC3E}">
        <p14:creationId xmlns:p14="http://schemas.microsoft.com/office/powerpoint/2010/main" val="2274712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35</a:t>
            </a:fld>
            <a:endParaRPr lang="en-US">
              <a:solidFill>
                <a:prstClr val="black"/>
              </a:solidFill>
            </a:endParaRPr>
          </a:p>
        </p:txBody>
      </p:sp>
    </p:spTree>
    <p:extLst>
      <p:ext uri="{BB962C8B-B14F-4D97-AF65-F5344CB8AC3E}">
        <p14:creationId xmlns:p14="http://schemas.microsoft.com/office/powerpoint/2010/main" val="3622654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36</a:t>
            </a:fld>
            <a:endParaRPr lang="en-US">
              <a:solidFill>
                <a:prstClr val="black"/>
              </a:solidFill>
            </a:endParaRPr>
          </a:p>
        </p:txBody>
      </p:sp>
    </p:spTree>
    <p:extLst>
      <p:ext uri="{BB962C8B-B14F-4D97-AF65-F5344CB8AC3E}">
        <p14:creationId xmlns:p14="http://schemas.microsoft.com/office/powerpoint/2010/main" val="27722917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37</a:t>
            </a:fld>
            <a:endParaRPr lang="en-US">
              <a:solidFill>
                <a:prstClr val="black"/>
              </a:solidFill>
            </a:endParaRPr>
          </a:p>
        </p:txBody>
      </p:sp>
    </p:spTree>
    <p:extLst>
      <p:ext uri="{BB962C8B-B14F-4D97-AF65-F5344CB8AC3E}">
        <p14:creationId xmlns:p14="http://schemas.microsoft.com/office/powerpoint/2010/main" val="357314879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38</a:t>
            </a:fld>
            <a:endParaRPr lang="en-US">
              <a:solidFill>
                <a:prstClr val="black"/>
              </a:solidFill>
            </a:endParaRPr>
          </a:p>
        </p:txBody>
      </p:sp>
    </p:spTree>
    <p:extLst>
      <p:ext uri="{BB962C8B-B14F-4D97-AF65-F5344CB8AC3E}">
        <p14:creationId xmlns:p14="http://schemas.microsoft.com/office/powerpoint/2010/main" val="2490187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39</a:t>
            </a:fld>
            <a:endParaRPr lang="en-US">
              <a:solidFill>
                <a:prstClr val="black"/>
              </a:solidFill>
            </a:endParaRPr>
          </a:p>
        </p:txBody>
      </p:sp>
    </p:spTree>
    <p:extLst>
      <p:ext uri="{BB962C8B-B14F-4D97-AF65-F5344CB8AC3E}">
        <p14:creationId xmlns:p14="http://schemas.microsoft.com/office/powerpoint/2010/main" val="40878263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655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40</a:t>
            </a:fld>
            <a:endParaRPr lang="en-US">
              <a:solidFill>
                <a:prstClr val="black"/>
              </a:solidFill>
            </a:endParaRPr>
          </a:p>
        </p:txBody>
      </p:sp>
    </p:spTree>
    <p:extLst>
      <p:ext uri="{BB962C8B-B14F-4D97-AF65-F5344CB8AC3E}">
        <p14:creationId xmlns:p14="http://schemas.microsoft.com/office/powerpoint/2010/main" val="1884032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41</a:t>
            </a:fld>
            <a:endParaRPr lang="en-US">
              <a:solidFill>
                <a:prstClr val="black"/>
              </a:solidFill>
            </a:endParaRPr>
          </a:p>
        </p:txBody>
      </p:sp>
    </p:spTree>
    <p:extLst>
      <p:ext uri="{BB962C8B-B14F-4D97-AF65-F5344CB8AC3E}">
        <p14:creationId xmlns:p14="http://schemas.microsoft.com/office/powerpoint/2010/main" val="39295793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42</a:t>
            </a:fld>
            <a:endParaRPr lang="en-US">
              <a:solidFill>
                <a:prstClr val="black"/>
              </a:solidFill>
            </a:endParaRPr>
          </a:p>
        </p:txBody>
      </p:sp>
    </p:spTree>
    <p:extLst>
      <p:ext uri="{BB962C8B-B14F-4D97-AF65-F5344CB8AC3E}">
        <p14:creationId xmlns:p14="http://schemas.microsoft.com/office/powerpoint/2010/main" val="14882034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793517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44</a:t>
            </a:fld>
            <a:endParaRPr lang="en-US">
              <a:solidFill>
                <a:prstClr val="black"/>
              </a:solidFill>
            </a:endParaRPr>
          </a:p>
        </p:txBody>
      </p:sp>
    </p:spTree>
    <p:extLst>
      <p:ext uri="{BB962C8B-B14F-4D97-AF65-F5344CB8AC3E}">
        <p14:creationId xmlns:p14="http://schemas.microsoft.com/office/powerpoint/2010/main" val="27174540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45</a:t>
            </a:fld>
            <a:endParaRPr lang="en-US">
              <a:solidFill>
                <a:prstClr val="black"/>
              </a:solidFill>
            </a:endParaRPr>
          </a:p>
        </p:txBody>
      </p:sp>
    </p:spTree>
    <p:extLst>
      <p:ext uri="{BB962C8B-B14F-4D97-AF65-F5344CB8AC3E}">
        <p14:creationId xmlns:p14="http://schemas.microsoft.com/office/powerpoint/2010/main" val="6821623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46</a:t>
            </a:fld>
            <a:endParaRPr lang="en-US">
              <a:solidFill>
                <a:prstClr val="black"/>
              </a:solidFill>
            </a:endParaRPr>
          </a:p>
        </p:txBody>
      </p:sp>
    </p:spTree>
    <p:extLst>
      <p:ext uri="{BB962C8B-B14F-4D97-AF65-F5344CB8AC3E}">
        <p14:creationId xmlns:p14="http://schemas.microsoft.com/office/powerpoint/2010/main" val="42246772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47</a:t>
            </a:fld>
            <a:endParaRPr lang="en-US">
              <a:solidFill>
                <a:prstClr val="black"/>
              </a:solidFill>
            </a:endParaRPr>
          </a:p>
        </p:txBody>
      </p:sp>
    </p:spTree>
    <p:extLst>
      <p:ext uri="{BB962C8B-B14F-4D97-AF65-F5344CB8AC3E}">
        <p14:creationId xmlns:p14="http://schemas.microsoft.com/office/powerpoint/2010/main" val="4666799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48</a:t>
            </a:fld>
            <a:endParaRPr lang="en-US">
              <a:solidFill>
                <a:prstClr val="black"/>
              </a:solidFill>
            </a:endParaRPr>
          </a:p>
        </p:txBody>
      </p:sp>
    </p:spTree>
    <p:extLst>
      <p:ext uri="{BB962C8B-B14F-4D97-AF65-F5344CB8AC3E}">
        <p14:creationId xmlns:p14="http://schemas.microsoft.com/office/powerpoint/2010/main" val="7791078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49</a:t>
            </a:fld>
            <a:endParaRPr lang="en-US">
              <a:solidFill>
                <a:prstClr val="black"/>
              </a:solidFill>
            </a:endParaRPr>
          </a:p>
        </p:txBody>
      </p:sp>
    </p:spTree>
    <p:extLst>
      <p:ext uri="{BB962C8B-B14F-4D97-AF65-F5344CB8AC3E}">
        <p14:creationId xmlns:p14="http://schemas.microsoft.com/office/powerpoint/2010/main" val="27833743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28664126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50</a:t>
            </a:fld>
            <a:endParaRPr lang="en-US">
              <a:solidFill>
                <a:prstClr val="black"/>
              </a:solidFill>
            </a:endParaRPr>
          </a:p>
        </p:txBody>
      </p:sp>
    </p:spTree>
    <p:extLst>
      <p:ext uri="{BB962C8B-B14F-4D97-AF65-F5344CB8AC3E}">
        <p14:creationId xmlns:p14="http://schemas.microsoft.com/office/powerpoint/2010/main" val="40478595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51</a:t>
            </a:fld>
            <a:endParaRPr lang="en-US">
              <a:solidFill>
                <a:prstClr val="black"/>
              </a:solidFill>
            </a:endParaRPr>
          </a:p>
        </p:txBody>
      </p:sp>
    </p:spTree>
    <p:extLst>
      <p:ext uri="{BB962C8B-B14F-4D97-AF65-F5344CB8AC3E}">
        <p14:creationId xmlns:p14="http://schemas.microsoft.com/office/powerpoint/2010/main" val="40445283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52</a:t>
            </a:fld>
            <a:endParaRPr lang="en-US">
              <a:solidFill>
                <a:prstClr val="black"/>
              </a:solidFill>
            </a:endParaRPr>
          </a:p>
        </p:txBody>
      </p:sp>
    </p:spTree>
    <p:extLst>
      <p:ext uri="{BB962C8B-B14F-4D97-AF65-F5344CB8AC3E}">
        <p14:creationId xmlns:p14="http://schemas.microsoft.com/office/powerpoint/2010/main" val="181821009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53</a:t>
            </a:fld>
            <a:endParaRPr lang="en-US">
              <a:solidFill>
                <a:prstClr val="black"/>
              </a:solidFill>
            </a:endParaRPr>
          </a:p>
        </p:txBody>
      </p:sp>
    </p:spTree>
    <p:extLst>
      <p:ext uri="{BB962C8B-B14F-4D97-AF65-F5344CB8AC3E}">
        <p14:creationId xmlns:p14="http://schemas.microsoft.com/office/powerpoint/2010/main" val="107422158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54</a:t>
            </a:fld>
            <a:endParaRPr lang="en-US">
              <a:solidFill>
                <a:prstClr val="black"/>
              </a:solidFill>
            </a:endParaRPr>
          </a:p>
        </p:txBody>
      </p:sp>
    </p:spTree>
    <p:extLst>
      <p:ext uri="{BB962C8B-B14F-4D97-AF65-F5344CB8AC3E}">
        <p14:creationId xmlns:p14="http://schemas.microsoft.com/office/powerpoint/2010/main" val="154302314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55</a:t>
            </a:fld>
            <a:endParaRPr lang="en-US">
              <a:solidFill>
                <a:prstClr val="black"/>
              </a:solidFill>
            </a:endParaRPr>
          </a:p>
        </p:txBody>
      </p:sp>
    </p:spTree>
    <p:extLst>
      <p:ext uri="{BB962C8B-B14F-4D97-AF65-F5344CB8AC3E}">
        <p14:creationId xmlns:p14="http://schemas.microsoft.com/office/powerpoint/2010/main" val="174008268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56</a:t>
            </a:fld>
            <a:endParaRPr lang="en-US">
              <a:solidFill>
                <a:prstClr val="black"/>
              </a:solidFill>
            </a:endParaRPr>
          </a:p>
        </p:txBody>
      </p:sp>
    </p:spTree>
    <p:extLst>
      <p:ext uri="{BB962C8B-B14F-4D97-AF65-F5344CB8AC3E}">
        <p14:creationId xmlns:p14="http://schemas.microsoft.com/office/powerpoint/2010/main" val="13049305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57</a:t>
            </a:fld>
            <a:endParaRPr lang="en-US">
              <a:solidFill>
                <a:prstClr val="black"/>
              </a:solidFill>
            </a:endParaRPr>
          </a:p>
        </p:txBody>
      </p:sp>
    </p:spTree>
    <p:extLst>
      <p:ext uri="{BB962C8B-B14F-4D97-AF65-F5344CB8AC3E}">
        <p14:creationId xmlns:p14="http://schemas.microsoft.com/office/powerpoint/2010/main" val="29565721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58</a:t>
            </a:fld>
            <a:endParaRPr lang="en-US">
              <a:solidFill>
                <a:prstClr val="black"/>
              </a:solidFill>
            </a:endParaRPr>
          </a:p>
        </p:txBody>
      </p:sp>
    </p:spTree>
    <p:extLst>
      <p:ext uri="{BB962C8B-B14F-4D97-AF65-F5344CB8AC3E}">
        <p14:creationId xmlns:p14="http://schemas.microsoft.com/office/powerpoint/2010/main" val="24056410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59</a:t>
            </a:fld>
            <a:endParaRPr lang="en-US">
              <a:solidFill>
                <a:prstClr val="black"/>
              </a:solidFill>
            </a:endParaRPr>
          </a:p>
        </p:txBody>
      </p:sp>
    </p:spTree>
    <p:extLst>
      <p:ext uri="{BB962C8B-B14F-4D97-AF65-F5344CB8AC3E}">
        <p14:creationId xmlns:p14="http://schemas.microsoft.com/office/powerpoint/2010/main" val="14156792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858816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15470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61</a:t>
            </a:fld>
            <a:endParaRPr lang="en-US">
              <a:solidFill>
                <a:prstClr val="black"/>
              </a:solidFill>
            </a:endParaRPr>
          </a:p>
        </p:txBody>
      </p:sp>
    </p:spTree>
    <p:extLst>
      <p:ext uri="{BB962C8B-B14F-4D97-AF65-F5344CB8AC3E}">
        <p14:creationId xmlns:p14="http://schemas.microsoft.com/office/powerpoint/2010/main" val="25658863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62</a:t>
            </a:fld>
            <a:endParaRPr lang="en-US">
              <a:solidFill>
                <a:prstClr val="black"/>
              </a:solidFill>
            </a:endParaRPr>
          </a:p>
        </p:txBody>
      </p:sp>
    </p:spTree>
    <p:extLst>
      <p:ext uri="{BB962C8B-B14F-4D97-AF65-F5344CB8AC3E}">
        <p14:creationId xmlns:p14="http://schemas.microsoft.com/office/powerpoint/2010/main" val="29915805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63</a:t>
            </a:fld>
            <a:endParaRPr lang="en-US">
              <a:solidFill>
                <a:prstClr val="black"/>
              </a:solidFill>
            </a:endParaRPr>
          </a:p>
        </p:txBody>
      </p:sp>
    </p:spTree>
    <p:extLst>
      <p:ext uri="{BB962C8B-B14F-4D97-AF65-F5344CB8AC3E}">
        <p14:creationId xmlns:p14="http://schemas.microsoft.com/office/powerpoint/2010/main" val="34923267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64</a:t>
            </a:fld>
            <a:endParaRPr lang="en-US">
              <a:solidFill>
                <a:prstClr val="black"/>
              </a:solidFill>
            </a:endParaRPr>
          </a:p>
        </p:txBody>
      </p:sp>
    </p:spTree>
    <p:extLst>
      <p:ext uri="{BB962C8B-B14F-4D97-AF65-F5344CB8AC3E}">
        <p14:creationId xmlns:p14="http://schemas.microsoft.com/office/powerpoint/2010/main" val="4091434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65</a:t>
            </a:fld>
            <a:endParaRPr lang="en-US">
              <a:solidFill>
                <a:prstClr val="black"/>
              </a:solidFill>
            </a:endParaRPr>
          </a:p>
        </p:txBody>
      </p:sp>
    </p:spTree>
    <p:extLst>
      <p:ext uri="{BB962C8B-B14F-4D97-AF65-F5344CB8AC3E}">
        <p14:creationId xmlns:p14="http://schemas.microsoft.com/office/powerpoint/2010/main" val="12140838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66</a:t>
            </a:fld>
            <a:endParaRPr lang="en-US">
              <a:solidFill>
                <a:prstClr val="black"/>
              </a:solidFill>
            </a:endParaRPr>
          </a:p>
        </p:txBody>
      </p:sp>
    </p:spTree>
    <p:extLst>
      <p:ext uri="{BB962C8B-B14F-4D97-AF65-F5344CB8AC3E}">
        <p14:creationId xmlns:p14="http://schemas.microsoft.com/office/powerpoint/2010/main" val="26471723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67</a:t>
            </a:fld>
            <a:endParaRPr lang="en-US">
              <a:solidFill>
                <a:prstClr val="black"/>
              </a:solidFill>
            </a:endParaRPr>
          </a:p>
        </p:txBody>
      </p:sp>
    </p:spTree>
    <p:extLst>
      <p:ext uri="{BB962C8B-B14F-4D97-AF65-F5344CB8AC3E}">
        <p14:creationId xmlns:p14="http://schemas.microsoft.com/office/powerpoint/2010/main" val="13921108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68</a:t>
            </a:fld>
            <a:endParaRPr lang="en-US">
              <a:solidFill>
                <a:prstClr val="black"/>
              </a:solidFill>
            </a:endParaRPr>
          </a:p>
        </p:txBody>
      </p:sp>
    </p:spTree>
    <p:extLst>
      <p:ext uri="{BB962C8B-B14F-4D97-AF65-F5344CB8AC3E}">
        <p14:creationId xmlns:p14="http://schemas.microsoft.com/office/powerpoint/2010/main" val="9916079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69</a:t>
            </a:fld>
            <a:endParaRPr lang="en-US">
              <a:solidFill>
                <a:prstClr val="black"/>
              </a:solidFill>
            </a:endParaRPr>
          </a:p>
        </p:txBody>
      </p:sp>
    </p:spTree>
    <p:extLst>
      <p:ext uri="{BB962C8B-B14F-4D97-AF65-F5344CB8AC3E}">
        <p14:creationId xmlns:p14="http://schemas.microsoft.com/office/powerpoint/2010/main" val="2014634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57564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70</a:t>
            </a:fld>
            <a:endParaRPr lang="en-US">
              <a:solidFill>
                <a:prstClr val="black"/>
              </a:solidFill>
            </a:endParaRPr>
          </a:p>
        </p:txBody>
      </p:sp>
    </p:spTree>
    <p:extLst>
      <p:ext uri="{BB962C8B-B14F-4D97-AF65-F5344CB8AC3E}">
        <p14:creationId xmlns:p14="http://schemas.microsoft.com/office/powerpoint/2010/main" val="308062840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71</a:t>
            </a:fld>
            <a:endParaRPr lang="en-US">
              <a:solidFill>
                <a:prstClr val="black"/>
              </a:solidFill>
            </a:endParaRPr>
          </a:p>
        </p:txBody>
      </p:sp>
    </p:spTree>
    <p:extLst>
      <p:ext uri="{BB962C8B-B14F-4D97-AF65-F5344CB8AC3E}">
        <p14:creationId xmlns:p14="http://schemas.microsoft.com/office/powerpoint/2010/main" val="102296622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72</a:t>
            </a:fld>
            <a:endParaRPr lang="en-US">
              <a:solidFill>
                <a:prstClr val="black"/>
              </a:solidFill>
            </a:endParaRPr>
          </a:p>
        </p:txBody>
      </p:sp>
    </p:spTree>
    <p:extLst>
      <p:ext uri="{BB962C8B-B14F-4D97-AF65-F5344CB8AC3E}">
        <p14:creationId xmlns:p14="http://schemas.microsoft.com/office/powerpoint/2010/main" val="4383015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73</a:t>
            </a:fld>
            <a:endParaRPr lang="en-US">
              <a:solidFill>
                <a:prstClr val="black"/>
              </a:solidFill>
            </a:endParaRPr>
          </a:p>
        </p:txBody>
      </p:sp>
    </p:spTree>
    <p:extLst>
      <p:ext uri="{BB962C8B-B14F-4D97-AF65-F5344CB8AC3E}">
        <p14:creationId xmlns:p14="http://schemas.microsoft.com/office/powerpoint/2010/main" val="181196610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74</a:t>
            </a:fld>
            <a:endParaRPr lang="en-US">
              <a:solidFill>
                <a:prstClr val="black"/>
              </a:solidFill>
            </a:endParaRPr>
          </a:p>
        </p:txBody>
      </p:sp>
    </p:spTree>
    <p:extLst>
      <p:ext uri="{BB962C8B-B14F-4D97-AF65-F5344CB8AC3E}">
        <p14:creationId xmlns:p14="http://schemas.microsoft.com/office/powerpoint/2010/main" val="28553966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75</a:t>
            </a:fld>
            <a:endParaRPr lang="en-US">
              <a:solidFill>
                <a:prstClr val="black"/>
              </a:solidFill>
            </a:endParaRPr>
          </a:p>
        </p:txBody>
      </p:sp>
    </p:spTree>
    <p:extLst>
      <p:ext uri="{BB962C8B-B14F-4D97-AF65-F5344CB8AC3E}">
        <p14:creationId xmlns:p14="http://schemas.microsoft.com/office/powerpoint/2010/main" val="67070151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76</a:t>
            </a:fld>
            <a:endParaRPr lang="en-US">
              <a:solidFill>
                <a:prstClr val="black"/>
              </a:solidFill>
            </a:endParaRPr>
          </a:p>
        </p:txBody>
      </p:sp>
    </p:spTree>
    <p:extLst>
      <p:ext uri="{BB962C8B-B14F-4D97-AF65-F5344CB8AC3E}">
        <p14:creationId xmlns:p14="http://schemas.microsoft.com/office/powerpoint/2010/main" val="221535656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9179261"/>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78</a:t>
            </a:fld>
            <a:endParaRPr lang="en-US">
              <a:solidFill>
                <a:prstClr val="black"/>
              </a:solidFill>
            </a:endParaRPr>
          </a:p>
        </p:txBody>
      </p:sp>
    </p:spTree>
    <p:extLst>
      <p:ext uri="{BB962C8B-B14F-4D97-AF65-F5344CB8AC3E}">
        <p14:creationId xmlns:p14="http://schemas.microsoft.com/office/powerpoint/2010/main" val="298301550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79</a:t>
            </a:fld>
            <a:endParaRPr lang="en-US">
              <a:solidFill>
                <a:prstClr val="black"/>
              </a:solidFill>
            </a:endParaRPr>
          </a:p>
        </p:txBody>
      </p:sp>
    </p:spTree>
    <p:extLst>
      <p:ext uri="{BB962C8B-B14F-4D97-AF65-F5344CB8AC3E}">
        <p14:creationId xmlns:p14="http://schemas.microsoft.com/office/powerpoint/2010/main" val="35489840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98543858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80</a:t>
            </a:fld>
            <a:endParaRPr lang="en-US">
              <a:solidFill>
                <a:prstClr val="black"/>
              </a:solidFill>
            </a:endParaRPr>
          </a:p>
        </p:txBody>
      </p:sp>
    </p:spTree>
    <p:extLst>
      <p:ext uri="{BB962C8B-B14F-4D97-AF65-F5344CB8AC3E}">
        <p14:creationId xmlns:p14="http://schemas.microsoft.com/office/powerpoint/2010/main" val="243915154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81</a:t>
            </a:fld>
            <a:endParaRPr lang="en-US">
              <a:solidFill>
                <a:prstClr val="black"/>
              </a:solidFill>
            </a:endParaRPr>
          </a:p>
        </p:txBody>
      </p:sp>
    </p:spTree>
    <p:extLst>
      <p:ext uri="{BB962C8B-B14F-4D97-AF65-F5344CB8AC3E}">
        <p14:creationId xmlns:p14="http://schemas.microsoft.com/office/powerpoint/2010/main" val="22809419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82</a:t>
            </a:fld>
            <a:endParaRPr lang="en-US">
              <a:solidFill>
                <a:prstClr val="black"/>
              </a:solidFill>
            </a:endParaRPr>
          </a:p>
        </p:txBody>
      </p:sp>
    </p:spTree>
    <p:extLst>
      <p:ext uri="{BB962C8B-B14F-4D97-AF65-F5344CB8AC3E}">
        <p14:creationId xmlns:p14="http://schemas.microsoft.com/office/powerpoint/2010/main" val="234857336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83</a:t>
            </a:fld>
            <a:endParaRPr lang="en-US">
              <a:solidFill>
                <a:prstClr val="black"/>
              </a:solidFill>
            </a:endParaRPr>
          </a:p>
        </p:txBody>
      </p:sp>
    </p:spTree>
    <p:extLst>
      <p:ext uri="{BB962C8B-B14F-4D97-AF65-F5344CB8AC3E}">
        <p14:creationId xmlns:p14="http://schemas.microsoft.com/office/powerpoint/2010/main" val="343188002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84</a:t>
            </a:fld>
            <a:endParaRPr lang="en-US">
              <a:solidFill>
                <a:prstClr val="black"/>
              </a:solidFill>
            </a:endParaRPr>
          </a:p>
        </p:txBody>
      </p:sp>
    </p:spTree>
    <p:extLst>
      <p:ext uri="{BB962C8B-B14F-4D97-AF65-F5344CB8AC3E}">
        <p14:creationId xmlns:p14="http://schemas.microsoft.com/office/powerpoint/2010/main" val="30017950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85</a:t>
            </a:fld>
            <a:endParaRPr lang="en-US">
              <a:solidFill>
                <a:prstClr val="black"/>
              </a:solidFill>
            </a:endParaRPr>
          </a:p>
        </p:txBody>
      </p:sp>
    </p:spTree>
    <p:extLst>
      <p:ext uri="{BB962C8B-B14F-4D97-AF65-F5344CB8AC3E}">
        <p14:creationId xmlns:p14="http://schemas.microsoft.com/office/powerpoint/2010/main" val="2883914162"/>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86</a:t>
            </a:fld>
            <a:endParaRPr lang="en-US">
              <a:solidFill>
                <a:prstClr val="black"/>
              </a:solidFill>
            </a:endParaRPr>
          </a:p>
        </p:txBody>
      </p:sp>
    </p:spTree>
    <p:extLst>
      <p:ext uri="{BB962C8B-B14F-4D97-AF65-F5344CB8AC3E}">
        <p14:creationId xmlns:p14="http://schemas.microsoft.com/office/powerpoint/2010/main" val="92818981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87</a:t>
            </a:fld>
            <a:endParaRPr lang="en-US">
              <a:solidFill>
                <a:prstClr val="black"/>
              </a:solidFill>
            </a:endParaRPr>
          </a:p>
        </p:txBody>
      </p:sp>
    </p:spTree>
    <p:extLst>
      <p:ext uri="{BB962C8B-B14F-4D97-AF65-F5344CB8AC3E}">
        <p14:creationId xmlns:p14="http://schemas.microsoft.com/office/powerpoint/2010/main" val="19771400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88</a:t>
            </a:fld>
            <a:endParaRPr lang="en-US">
              <a:solidFill>
                <a:prstClr val="black"/>
              </a:solidFill>
            </a:endParaRPr>
          </a:p>
        </p:txBody>
      </p:sp>
    </p:spTree>
    <p:extLst>
      <p:ext uri="{BB962C8B-B14F-4D97-AF65-F5344CB8AC3E}">
        <p14:creationId xmlns:p14="http://schemas.microsoft.com/office/powerpoint/2010/main" val="18787543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89</a:t>
            </a:fld>
            <a:endParaRPr lang="en-US">
              <a:solidFill>
                <a:prstClr val="black"/>
              </a:solidFill>
            </a:endParaRPr>
          </a:p>
        </p:txBody>
      </p:sp>
    </p:spTree>
    <p:extLst>
      <p:ext uri="{BB962C8B-B14F-4D97-AF65-F5344CB8AC3E}">
        <p14:creationId xmlns:p14="http://schemas.microsoft.com/office/powerpoint/2010/main" val="35129459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86972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90</a:t>
            </a:fld>
            <a:endParaRPr lang="en-US">
              <a:solidFill>
                <a:prstClr val="black"/>
              </a:solidFill>
            </a:endParaRPr>
          </a:p>
        </p:txBody>
      </p:sp>
    </p:spTree>
    <p:extLst>
      <p:ext uri="{BB962C8B-B14F-4D97-AF65-F5344CB8AC3E}">
        <p14:creationId xmlns:p14="http://schemas.microsoft.com/office/powerpoint/2010/main" val="138942142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91</a:t>
            </a:fld>
            <a:endParaRPr lang="en-US">
              <a:solidFill>
                <a:prstClr val="black"/>
              </a:solidFill>
            </a:endParaRPr>
          </a:p>
        </p:txBody>
      </p:sp>
    </p:spTree>
    <p:extLst>
      <p:ext uri="{BB962C8B-B14F-4D97-AF65-F5344CB8AC3E}">
        <p14:creationId xmlns:p14="http://schemas.microsoft.com/office/powerpoint/2010/main" val="72352336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92</a:t>
            </a:fld>
            <a:endParaRPr lang="en-US">
              <a:solidFill>
                <a:prstClr val="black"/>
              </a:solidFill>
            </a:endParaRPr>
          </a:p>
        </p:txBody>
      </p:sp>
    </p:spTree>
    <p:extLst>
      <p:ext uri="{BB962C8B-B14F-4D97-AF65-F5344CB8AC3E}">
        <p14:creationId xmlns:p14="http://schemas.microsoft.com/office/powerpoint/2010/main" val="197152009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9:46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93</a:t>
            </a:fld>
            <a:endParaRPr lang="en-US">
              <a:solidFill>
                <a:prstClr val="black"/>
              </a:solidFill>
            </a:endParaRPr>
          </a:p>
        </p:txBody>
      </p:sp>
    </p:spTree>
    <p:extLst>
      <p:ext uri="{BB962C8B-B14F-4D97-AF65-F5344CB8AC3E}">
        <p14:creationId xmlns:p14="http://schemas.microsoft.com/office/powerpoint/2010/main" val="11185199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94</a:t>
            </a:fld>
            <a:endParaRPr lang="en-US"/>
          </a:p>
        </p:txBody>
      </p:sp>
    </p:spTree>
    <p:extLst>
      <p:ext uri="{BB962C8B-B14F-4D97-AF65-F5344CB8AC3E}">
        <p14:creationId xmlns:p14="http://schemas.microsoft.com/office/powerpoint/2010/main" val="3569250399"/>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95</a:t>
            </a:fld>
            <a:endParaRPr lang="en-US"/>
          </a:p>
        </p:txBody>
      </p:sp>
    </p:spTree>
    <p:extLst>
      <p:ext uri="{BB962C8B-B14F-4D97-AF65-F5344CB8AC3E}">
        <p14:creationId xmlns:p14="http://schemas.microsoft.com/office/powerpoint/2010/main" val="357442279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433287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97</a:t>
            </a:fld>
            <a:endParaRPr lang="en-US"/>
          </a:p>
        </p:txBody>
      </p:sp>
    </p:spTree>
    <p:extLst>
      <p:ext uri="{BB962C8B-B14F-4D97-AF65-F5344CB8AC3E}">
        <p14:creationId xmlns:p14="http://schemas.microsoft.com/office/powerpoint/2010/main" val="348881092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714375" y="1160463"/>
            <a:ext cx="5575300" cy="3136900"/>
          </a:xfrm>
        </p:spPr>
      </p:sp>
      <p:sp>
        <p:nvSpPr>
          <p:cNvPr id="3" name="Notes Placeholder 2"/>
          <p:cNvSpPr>
            <a:spLocks noGrp="1"/>
          </p:cNvSpPr>
          <p:nvPr>
            <p:ph type="body" idx="1"/>
          </p:nvPr>
        </p:nvSpPr>
        <p:spPr/>
        <p:txBody>
          <a:bodyPr/>
          <a:lstStyle/>
          <a:p>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pPr defTabSz="931042">
              <a:defRPr/>
            </a:pPr>
            <a:fld id="{9CE32505-932E-4888-8950-811C03C32B62}" type="slidenum">
              <a:rPr lang="en-US">
                <a:solidFill>
                  <a:prstClr val="black"/>
                </a:solidFill>
                <a:latin typeface="Aptos" panose="02110004020202020204"/>
              </a:rPr>
              <a:pPr defTabSz="931042">
                <a:defRPr/>
              </a:pPr>
              <a:t>98</a:t>
            </a:fld>
            <a:endParaRPr lang="en-US">
              <a:solidFill>
                <a:prstClr val="black"/>
              </a:solidFill>
              <a:latin typeface="Aptos" panose="02110004020202020204"/>
            </a:endParaRPr>
          </a:p>
        </p:txBody>
      </p:sp>
    </p:spTree>
    <p:extLst>
      <p:ext uri="{BB962C8B-B14F-4D97-AF65-F5344CB8AC3E}">
        <p14:creationId xmlns:p14="http://schemas.microsoft.com/office/powerpoint/2010/main" val="222114553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sz="18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4644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8.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9.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9387299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956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41677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949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671531528"/>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61481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8032902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78872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7146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94787093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97541"/>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902426"/>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132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3066780558"/>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382965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69973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20710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171058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99447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7110390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17384340"/>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37984234"/>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26778092"/>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522263377"/>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23072191"/>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746756378"/>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020675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9726115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437669023"/>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93720338"/>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55902104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002361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183907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85264009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013025"/>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6863941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4637522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98752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25439124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87985"/>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149810929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8232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65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13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31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4454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8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4047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324791"/>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6583461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2855430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2137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318890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12394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3899041"/>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23916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28680009"/>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7338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0317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7793065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002256"/>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619679"/>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2049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2936114889"/>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7384952"/>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582314"/>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1719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4157018"/>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085981"/>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48816"/>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10635879"/>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21197"/>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5174863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91905639"/>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09388253"/>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95892976"/>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73345444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5580077"/>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6681513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9916987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1618563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847642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3986360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3840346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1672"/>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65919519"/>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013735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25984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408920165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05286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347096340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0676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00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867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00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379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3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6738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3495582"/>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2DFF-F1CD-5D3E-A9A2-05A67D86D312}"/>
              </a:ext>
            </a:extLst>
          </p:cNvPr>
          <p:cNvSpPr>
            <a:spLocks noGrp="1"/>
          </p:cNvSpPr>
          <p:nvPr>
            <p:ph type="title"/>
          </p:nvPr>
        </p:nvSpPr>
        <p:spPr>
          <a:xfrm>
            <a:off x="831850" y="3810091"/>
            <a:ext cx="10515600" cy="752385"/>
          </a:xfrm>
        </p:spPr>
        <p:txBody>
          <a:bodyPr anchor="b"/>
          <a:lstStyle>
            <a:lvl1pPr>
              <a:defRPr sz="4889"/>
            </a:lvl1pPr>
          </a:lstStyle>
          <a:p>
            <a:r>
              <a:rPr lang="en-US"/>
              <a:t>Click to edit Master title style</a:t>
            </a:r>
          </a:p>
        </p:txBody>
      </p:sp>
      <p:sp>
        <p:nvSpPr>
          <p:cNvPr id="3" name="Text Placeholder 2">
            <a:extLst>
              <a:ext uri="{FF2B5EF4-FFF2-40B4-BE49-F238E27FC236}">
                <a16:creationId xmlns:a16="http://schemas.microsoft.com/office/drawing/2014/main" id="{B37F87BB-346C-9805-4BCE-783B2997ADEC}"/>
              </a:ext>
            </a:extLst>
          </p:cNvPr>
          <p:cNvSpPr>
            <a:spLocks noGrp="1"/>
          </p:cNvSpPr>
          <p:nvPr>
            <p:ph type="body" idx="1"/>
          </p:nvPr>
        </p:nvSpPr>
        <p:spPr>
          <a:xfrm>
            <a:off x="831850" y="4589463"/>
            <a:ext cx="10515600" cy="300980"/>
          </a:xfrm>
        </p:spPr>
        <p:txBody>
          <a:bodyPr/>
          <a:lstStyle>
            <a:lvl1pPr marL="0" indent="0">
              <a:buNone/>
              <a:defRPr sz="1956">
                <a:solidFill>
                  <a:schemeClr val="tx1">
                    <a:tint val="75000"/>
                  </a:schemeClr>
                </a:solidFill>
              </a:defRPr>
            </a:lvl1pPr>
            <a:lvl2pPr marL="372559" indent="0">
              <a:buNone/>
              <a:defRPr sz="1630">
                <a:solidFill>
                  <a:schemeClr val="tx1">
                    <a:tint val="75000"/>
                  </a:schemeClr>
                </a:solidFill>
              </a:defRPr>
            </a:lvl2pPr>
            <a:lvl3pPr marL="745118" indent="0">
              <a:buNone/>
              <a:defRPr sz="1467">
                <a:solidFill>
                  <a:schemeClr val="tx1">
                    <a:tint val="75000"/>
                  </a:schemeClr>
                </a:solidFill>
              </a:defRPr>
            </a:lvl3pPr>
            <a:lvl4pPr marL="1117677" indent="0">
              <a:buNone/>
              <a:defRPr sz="1304">
                <a:solidFill>
                  <a:schemeClr val="tx1">
                    <a:tint val="75000"/>
                  </a:schemeClr>
                </a:solidFill>
              </a:defRPr>
            </a:lvl4pPr>
            <a:lvl5pPr marL="1490236" indent="0">
              <a:buNone/>
              <a:defRPr sz="1304">
                <a:solidFill>
                  <a:schemeClr val="tx1">
                    <a:tint val="75000"/>
                  </a:schemeClr>
                </a:solidFill>
              </a:defRPr>
            </a:lvl5pPr>
            <a:lvl6pPr marL="1862795" indent="0">
              <a:buNone/>
              <a:defRPr sz="1304">
                <a:solidFill>
                  <a:schemeClr val="tx1">
                    <a:tint val="75000"/>
                  </a:schemeClr>
                </a:solidFill>
              </a:defRPr>
            </a:lvl6pPr>
            <a:lvl7pPr marL="2235354" indent="0">
              <a:buNone/>
              <a:defRPr sz="1304">
                <a:solidFill>
                  <a:schemeClr val="tx1">
                    <a:tint val="75000"/>
                  </a:schemeClr>
                </a:solidFill>
              </a:defRPr>
            </a:lvl7pPr>
            <a:lvl8pPr marL="2607912" indent="0">
              <a:buNone/>
              <a:defRPr sz="1304">
                <a:solidFill>
                  <a:schemeClr val="tx1">
                    <a:tint val="75000"/>
                  </a:schemeClr>
                </a:solidFill>
              </a:defRPr>
            </a:lvl8pPr>
            <a:lvl9pPr marL="2980471"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AACEB-236A-5CB3-CDBB-7A322F70FBEA}"/>
              </a:ext>
            </a:extLst>
          </p:cNvPr>
          <p:cNvSpPr>
            <a:spLocks noGrp="1"/>
          </p:cNvSpPr>
          <p:nvPr>
            <p:ph type="dt" sz="half" idx="10"/>
          </p:nvPr>
        </p:nvSpPr>
        <p:spPr/>
        <p:txBody>
          <a:bodyPr/>
          <a:lstStyle/>
          <a:p>
            <a:fld id="{B99BB811-779F-47EF-A014-1F317DAB2146}" type="datetimeFigureOut">
              <a:rPr lang="en-US" smtClean="0"/>
              <a:t>4/25/2025</a:t>
            </a:fld>
            <a:endParaRPr lang="en-US"/>
          </a:p>
        </p:txBody>
      </p:sp>
      <p:sp>
        <p:nvSpPr>
          <p:cNvPr id="5" name="Footer Placeholder 4">
            <a:extLst>
              <a:ext uri="{FF2B5EF4-FFF2-40B4-BE49-F238E27FC236}">
                <a16:creationId xmlns:a16="http://schemas.microsoft.com/office/drawing/2014/main" id="{D533C4B5-EC0D-AE97-4892-DF862DF94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4768-B9E3-FBF8-834B-1C51F24B7228}"/>
              </a:ext>
            </a:extLst>
          </p:cNvPr>
          <p:cNvSpPr>
            <a:spLocks noGrp="1"/>
          </p:cNvSpPr>
          <p:nvPr>
            <p:ph type="sldNum" sz="quarter" idx="12"/>
          </p:nvPr>
        </p:nvSpPr>
        <p:spPr/>
        <p:txBody>
          <a:bodyPr/>
          <a:lstStyle/>
          <a:p>
            <a:fld id="{BF1CD0DE-3516-4097-915F-9214B8525084}" type="slidenum">
              <a:rPr lang="en-US" smtClean="0"/>
              <a:t>‹#›</a:t>
            </a:fld>
            <a:endParaRPr lang="en-US"/>
          </a:p>
        </p:txBody>
      </p:sp>
    </p:spTree>
    <p:extLst>
      <p:ext uri="{BB962C8B-B14F-4D97-AF65-F5344CB8AC3E}">
        <p14:creationId xmlns:p14="http://schemas.microsoft.com/office/powerpoint/2010/main" val="215997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459E-497F-D43E-8A64-FFF7F76C1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46072-EB13-6991-F3C3-C83FAEFF4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81AA4-1E7E-EB59-6102-8A9931CB04DD}"/>
              </a:ext>
            </a:extLst>
          </p:cNvPr>
          <p:cNvSpPr>
            <a:spLocks noGrp="1"/>
          </p:cNvSpPr>
          <p:nvPr>
            <p:ph type="dt" sz="half" idx="10"/>
          </p:nvPr>
        </p:nvSpPr>
        <p:spPr/>
        <p:txBody>
          <a:bodyPr/>
          <a:lstStyle/>
          <a:p>
            <a:fld id="{FE508397-6429-4E7A-8D2E-64EA984C6949}" type="datetimeFigureOut">
              <a:rPr lang="en-US" smtClean="0"/>
              <a:t>4/25/2025</a:t>
            </a:fld>
            <a:endParaRPr lang="en-US"/>
          </a:p>
        </p:txBody>
      </p:sp>
      <p:sp>
        <p:nvSpPr>
          <p:cNvPr id="5" name="Footer Placeholder 4">
            <a:extLst>
              <a:ext uri="{FF2B5EF4-FFF2-40B4-BE49-F238E27FC236}">
                <a16:creationId xmlns:a16="http://schemas.microsoft.com/office/drawing/2014/main" id="{30C5A6DB-F553-24F5-4530-CBC3E58D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5D377-B339-2E59-44AC-240F80D3A458}"/>
              </a:ext>
            </a:extLst>
          </p:cNvPr>
          <p:cNvSpPr>
            <a:spLocks noGrp="1"/>
          </p:cNvSpPr>
          <p:nvPr>
            <p:ph type="sldNum" sz="quarter" idx="12"/>
          </p:nvPr>
        </p:nvSpPr>
        <p:spPr/>
        <p:txBody>
          <a:bodyPr/>
          <a:lstStyle/>
          <a:p>
            <a:fld id="{AB8404D0-50B9-46BB-99FF-4AF6E12FC979}" type="slidenum">
              <a:rPr lang="en-US" smtClean="0"/>
              <a:t>‹#›</a:t>
            </a:fld>
            <a:endParaRPr lang="en-US"/>
          </a:p>
        </p:txBody>
      </p:sp>
    </p:spTree>
    <p:extLst>
      <p:ext uri="{BB962C8B-B14F-4D97-AF65-F5344CB8AC3E}">
        <p14:creationId xmlns:p14="http://schemas.microsoft.com/office/powerpoint/2010/main" val="37479664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s Only">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7A44A55-E78C-4A8B-2013-2C13426A7553}"/>
              </a:ext>
            </a:extLst>
          </p:cNvPr>
          <p:cNvSpPr txBox="1"/>
          <p:nvPr userDrawn="1"/>
        </p:nvSpPr>
        <p:spPr>
          <a:xfrm>
            <a:off x="584200" y="6473666"/>
            <a:ext cx="1362361" cy="87716"/>
          </a:xfrm>
          <a:prstGeom prst="rect">
            <a:avLst/>
          </a:prstGeom>
          <a:noFill/>
        </p:spPr>
        <p:txBody>
          <a:bodyPr wrap="none" lIns="0" tIns="0" rIns="0" bIns="0" rtlCol="0">
            <a:spAutoFit/>
          </a:bodyPr>
          <a:lstStyle/>
          <a:p>
            <a:pPr marL="0" marR="0" lvl="0" indent="0" defTabSz="745118" rtl="0" eaLnBrk="1" fontAlgn="auto" latinLnBrk="0" hangingPunct="1">
              <a:lnSpc>
                <a:spcPct val="100000"/>
              </a:lnSpc>
              <a:spcBef>
                <a:spcPts val="0"/>
              </a:spcBef>
              <a:spcAft>
                <a:spcPts val="0"/>
              </a:spcAft>
              <a:buClrTx/>
              <a:buSzTx/>
              <a:buFontTx/>
              <a:buNone/>
              <a:tabLst/>
              <a:defRPr/>
            </a:pPr>
            <a:r>
              <a:rPr kumimoji="0" lang="en-US" sz="570" b="0" i="0" u="none" strike="noStrike" kern="1200" cap="none" spc="163" normalizeH="0" baseline="0" noProof="0">
                <a:ln>
                  <a:noFill/>
                </a:ln>
                <a:solidFill>
                  <a:schemeClr val="bg1">
                    <a:lumMod val="85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 Placeholder 6">
            <a:extLst>
              <a:ext uri="{FF2B5EF4-FFF2-40B4-BE49-F238E27FC236}">
                <a16:creationId xmlns:a16="http://schemas.microsoft.com/office/drawing/2014/main" id="{7211FB4D-E887-CDEE-F2A3-B39CEA1C5B93}"/>
              </a:ext>
            </a:extLst>
          </p:cNvPr>
          <p:cNvSpPr>
            <a:spLocks noGrp="1"/>
          </p:cNvSpPr>
          <p:nvPr>
            <p:ph type="body" sz="quarter" idx="11" hasCustomPrompt="1"/>
          </p:nvPr>
        </p:nvSpPr>
        <p:spPr>
          <a:xfrm>
            <a:off x="590868" y="909604"/>
            <a:ext cx="11018520" cy="150490"/>
          </a:xfrm>
        </p:spPr>
        <p:txBody>
          <a:bodyPr/>
          <a:lstStyle>
            <a:lvl1pPr marL="0" indent="0">
              <a:buNone/>
              <a:defRPr lang="en-US" sz="978" b="0" i="0" kern="1200" cap="none" spc="-41" baseline="0" dirty="0" smtClean="0">
                <a:ln w="3175">
                  <a:noFill/>
                </a:ln>
                <a:solidFill>
                  <a:schemeClr val="tx2">
                    <a:lumMod val="50000"/>
                    <a:lumOff val="50000"/>
                  </a:schemeClr>
                </a:solidFill>
                <a:effectLst/>
                <a:latin typeface="Segoe UI" panose="020B0502040204020203" pitchFamily="34" charset="0"/>
                <a:ea typeface="+mn-ea"/>
                <a:cs typeface="Segoe UI" pitchFamily="34" charset="0"/>
              </a:defRPr>
            </a:lvl1pPr>
            <a:lvl2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2pPr>
            <a:lvl3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3pPr>
            <a:lvl4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4pPr>
            <a:lvl5pPr>
              <a:defRPr lang="en-US" sz="1630" b="0" kern="1200" cap="none" spc="-41" baseline="0" dirty="0">
                <a:ln w="3175">
                  <a:noFill/>
                </a:ln>
                <a:solidFill>
                  <a:schemeClr val="tx1">
                    <a:lumMod val="50000"/>
                    <a:lumOff val="50000"/>
                  </a:schemeClr>
                </a:solidFill>
                <a:effectLst/>
                <a:latin typeface="+mn-lt"/>
                <a:ea typeface="+mn-ea"/>
                <a:cs typeface="Segoe UI" pitchFamily="34" charset="0"/>
              </a:defRPr>
            </a:lvl5pPr>
          </a:lstStyle>
          <a:p>
            <a:pPr lvl="0"/>
            <a:r>
              <a:rPr lang="en-US"/>
              <a:t>Click to edit Subtitle</a:t>
            </a:r>
          </a:p>
        </p:txBody>
      </p:sp>
    </p:spTree>
    <p:extLst>
      <p:ext uri="{BB962C8B-B14F-4D97-AF65-F5344CB8AC3E}">
        <p14:creationId xmlns:p14="http://schemas.microsoft.com/office/powerpoint/2010/main" val="306684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459105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1"/>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3517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44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192881"/>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8505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74965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7736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8190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75444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77907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7941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21055"/>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89985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060699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29051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13831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6"/>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25188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172874"/>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9493642"/>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38847"/>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3685593"/>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05852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7"/>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370027"/>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247990"/>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19628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1108018"/>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6876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2"/>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8138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90125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0806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7"/>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8692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08777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21087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440979"/>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64"/>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2"/>
            <a:ext cx="6667500" cy="422423"/>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35393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2667208"/>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2625484"/>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4941395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556143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6986224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3" y="334"/>
            <a:ext cx="12190815" cy="6857333"/>
          </a:xfrm>
          <a:prstGeom prst="rect">
            <a:avLst/>
          </a:prstGeom>
        </p:spPr>
      </p:pic>
      <p:sp>
        <p:nvSpPr>
          <p:cNvPr id="2" name="Title 1"/>
          <p:cNvSpPr>
            <a:spLocks noGrp="1"/>
          </p:cNvSpPr>
          <p:nvPr>
            <p:ph type="title" hasCustomPrompt="1"/>
          </p:nvPr>
        </p:nvSpPr>
        <p:spPr>
          <a:xfrm>
            <a:off x="585216" y="2977824"/>
            <a:ext cx="62179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3084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3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59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11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9567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4982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4111841"/>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5" y="0"/>
            <a:ext cx="4488237" cy="6858000"/>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2532"/>
          </a:xfrm>
        </p:spPr>
        <p:txBody>
          <a:bodyPr lIns="0" tIns="0" rIns="0" bIns="0"/>
          <a:lstStyle>
            <a:lvl1pPr marL="0" indent="0">
              <a:lnSpc>
                <a:spcPts val="1765"/>
              </a:lnSpc>
              <a:spcBef>
                <a:spcPts val="0"/>
              </a:spcBef>
              <a:buNone/>
              <a:defRPr sz="1371" b="0" spc="0">
                <a:solidFill>
                  <a:schemeClr val="accent3"/>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61959"/>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39"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5085197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419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622170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4" y="585789"/>
            <a:ext cx="1113236" cy="292608"/>
          </a:xfrm>
          <a:prstGeom prst="rect">
            <a:avLst/>
          </a:prstGeom>
        </p:spPr>
      </p:pic>
    </p:spTree>
    <p:extLst>
      <p:ext uri="{BB962C8B-B14F-4D97-AF65-F5344CB8AC3E}">
        <p14:creationId xmlns:p14="http://schemas.microsoft.com/office/powerpoint/2010/main" val="428334592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8"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8"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5109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8" y="585789"/>
            <a:ext cx="1113236" cy="292608"/>
          </a:xfrm>
          <a:prstGeom prst="rect">
            <a:avLst/>
          </a:prstGeom>
        </p:spPr>
      </p:pic>
    </p:spTree>
    <p:extLst>
      <p:ext uri="{BB962C8B-B14F-4D97-AF65-F5344CB8AC3E}">
        <p14:creationId xmlns:p14="http://schemas.microsoft.com/office/powerpoint/2010/main" val="823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11"/>
            <a:ext cx="9144000" cy="501565"/>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7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29466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4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81962363"/>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2"/>
            <a:ext cx="8968487" cy="451460"/>
          </a:xfrm>
        </p:spPr>
        <p:txBody>
          <a:bodyPr/>
          <a:lstStyle/>
          <a:p>
            <a:r>
              <a:rPr lang="en-US"/>
              <a:t>Click to edit Master title style</a:t>
            </a:r>
          </a:p>
        </p:txBody>
      </p:sp>
      <p:sp>
        <p:nvSpPr>
          <p:cNvPr id="4" name="Text Placeholder 3"/>
          <p:cNvSpPr>
            <a:spLocks noGrp="1"/>
          </p:cNvSpPr>
          <p:nvPr>
            <p:ph type="body" sz="quarter" idx="10"/>
          </p:nvPr>
        </p:nvSpPr>
        <p:spPr>
          <a:xfrm>
            <a:off x="1612974" y="1434371"/>
            <a:ext cx="8968487" cy="1314456"/>
          </a:xfrm>
        </p:spPr>
        <p:txBody>
          <a:bodyPr wrap="square">
            <a:spAutoFit/>
          </a:bodyPr>
          <a:lstStyle>
            <a:lvl1pPr marL="0" indent="0">
              <a:buNone/>
              <a:defRPr/>
            </a:lvl1pPr>
            <a:lvl2pPr marL="186225" indent="0">
              <a:buNone/>
              <a:defRPr/>
            </a:lvl2pPr>
            <a:lvl3pPr marL="372450" indent="0">
              <a:buNone/>
              <a:defRPr/>
            </a:lvl3pPr>
            <a:lvl4pPr marL="558675" indent="0">
              <a:buNone/>
              <a:defRPr/>
            </a:lvl4pPr>
            <a:lvl5pPr marL="7449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5482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6566747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4937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43157" indent="-124150">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2"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2"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58675" indent="-111218">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5205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1" cy="451460"/>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956796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9" y="2390775"/>
            <a:ext cx="2658624" cy="1434786"/>
          </a:xfrm>
        </p:spPr>
        <p:txBody>
          <a:bodyPr wrap="square">
            <a:spAutoFit/>
          </a:bodyPr>
          <a:lstStyle>
            <a:lvl1pPr marL="143549" indent="-143549">
              <a:defRPr lang="en-US" sz="1629" dirty="0"/>
            </a:lvl1pPr>
            <a:lvl2pPr marL="262526" indent="-122857">
              <a:defRPr lang="en-US" sz="1467" dirty="0"/>
            </a:lvl2pPr>
            <a:lvl3pPr marL="380209" indent="-112511">
              <a:defRPr lang="en-US" dirty="0"/>
            </a:lvl3pPr>
            <a:lvl4pPr marL="484962" indent="-104752">
              <a:defRPr lang="en-US" dirty="0"/>
            </a:lvl4pPr>
            <a:lvl5pPr marL="596179" indent="-995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6"/>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861912"/>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7"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266323"/>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4"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4"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30888"/>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2"/>
            <a:ext cx="8968487" cy="451460"/>
          </a:xfrm>
        </p:spPr>
        <p:txBody>
          <a:bodyPr/>
          <a:lstStyle/>
          <a:p>
            <a:r>
              <a:rPr lang="en-US"/>
              <a:t>Click to edit Master title style</a:t>
            </a:r>
          </a:p>
        </p:txBody>
      </p:sp>
    </p:spTree>
    <p:extLst>
      <p:ext uri="{BB962C8B-B14F-4D97-AF65-F5344CB8AC3E}">
        <p14:creationId xmlns:p14="http://schemas.microsoft.com/office/powerpoint/2010/main" val="35252974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038259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1"/>
            <a:ext cx="5508419" cy="314155"/>
          </a:xfrm>
        </p:spPr>
        <p:txBody>
          <a:bodyPr tIns="64008"/>
          <a:lstStyle>
            <a:lvl1pPr>
              <a:defRPr sz="162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9145531"/>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282"/>
            <a:ext cx="3147213" cy="90291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1" y="3535542"/>
            <a:ext cx="3147213" cy="275804"/>
          </a:xfrm>
        </p:spPr>
        <p:txBody>
          <a:bodyPr/>
          <a:lstStyle>
            <a:lvl1pPr marL="0" indent="0">
              <a:buNone/>
              <a:defRPr sz="1792">
                <a:latin typeface="+mn-lt"/>
              </a:defRPr>
            </a:lvl1pPr>
            <a:lvl2pPr marL="186225" indent="0">
              <a:buNone/>
              <a:defRPr/>
            </a:lvl2pPr>
            <a:lvl3pPr marL="372450" indent="0">
              <a:buNone/>
              <a:defRPr/>
            </a:lvl3pPr>
            <a:lvl4pPr marL="539277" indent="0">
              <a:buNone/>
              <a:defRPr/>
            </a:lvl4pPr>
            <a:lvl5pPr marL="69705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60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955"/>
            <a:ext cx="3139547" cy="90291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793723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242"/>
          </a:xfrm>
        </p:spPr>
        <p:txBody>
          <a:bodyPr anchor="t"/>
          <a:lstStyle>
            <a:lvl1pPr>
              <a:defRPr sz="2281"/>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706527"/>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536413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23085502"/>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5" y="0"/>
            <a:ext cx="4010289"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3" y="-203944"/>
            <a:ext cx="328169" cy="250720"/>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76388305"/>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6" y="5487398"/>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1"/>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2890029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8" y="917557"/>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99708298"/>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6"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9" y="2025650"/>
            <a:ext cx="4371891"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1"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6" y="2025650"/>
            <a:ext cx="4371891"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55405685"/>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7"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2"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9"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1"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3871172"/>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1"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7"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10"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10" y="2025651"/>
            <a:ext cx="2532887"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7"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1"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6" y="2025651"/>
            <a:ext cx="2532887"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47676175"/>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3" y="5334001"/>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1"/>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1"/>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3302458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2"/>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6"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10"/>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6"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70" y="2286000"/>
            <a:ext cx="3277056"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5603343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446635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1"/>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6"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1"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7"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4105335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1017"/>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97489645"/>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1"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14088427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2"/>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4"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4"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1683269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46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7" y="2309814"/>
            <a:ext cx="5190066" cy="351121"/>
          </a:xfrm>
        </p:spPr>
        <p:txBody>
          <a:bodyPr anchor="t"/>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880841"/>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8" y="3201683"/>
            <a:ext cx="3182027" cy="45146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2" y="3251854"/>
            <a:ext cx="4608681" cy="351121"/>
          </a:xfrm>
        </p:spPr>
        <p:txBody>
          <a:bodyPr anchor="ctr"/>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679980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70"/>
            <a:ext cx="8968487" cy="451460"/>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2"/>
            <a:ext cx="8968487"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314" indent="0">
              <a:buNone/>
              <a:tabLst>
                <a:tab pos="280631" algn="l"/>
              </a:tabLst>
              <a:defRPr sz="1955">
                <a:solidFill>
                  <a:schemeClr val="tx1"/>
                </a:solidFill>
                <a:latin typeface="Consolas" panose="020B0609020204030204" pitchFamily="49" charset="0"/>
                <a:cs typeface="Consolas" panose="020B0609020204030204" pitchFamily="49" charset="0"/>
              </a:defRPr>
            </a:lvl2pPr>
            <a:lvl3pPr marL="476241" indent="0">
              <a:buNone/>
              <a:tabLst>
                <a:tab pos="464270" algn="l"/>
              </a:tabLst>
              <a:defRPr sz="1955">
                <a:solidFill>
                  <a:schemeClr val="tx1"/>
                </a:solidFill>
                <a:latin typeface="Consolas" panose="020B0609020204030204" pitchFamily="49" charset="0"/>
                <a:cs typeface="Consolas" panose="020B0609020204030204" pitchFamily="49" charset="0"/>
              </a:defRPr>
            </a:lvl3pPr>
            <a:lvl4pPr marL="663570" indent="0">
              <a:buNone/>
              <a:tabLst>
                <a:tab pos="651788" algn="l"/>
              </a:tabLst>
              <a:defRPr sz="1955">
                <a:solidFill>
                  <a:schemeClr val="tx1"/>
                </a:solidFill>
                <a:latin typeface="Consolas" panose="020B0609020204030204" pitchFamily="49" charset="0"/>
                <a:cs typeface="Consolas" panose="020B0609020204030204" pitchFamily="49" charset="0"/>
              </a:defRPr>
            </a:lvl4pPr>
            <a:lvl5pPr marL="856177" indent="0">
              <a:buNone/>
              <a:tabLst>
                <a:tab pos="838013" algn="l"/>
              </a:tabLst>
              <a:defRPr sz="195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9624134"/>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4" y="1230682"/>
            <a:ext cx="8968487"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349122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038836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224582"/>
            <a:ext cx="8970362" cy="401228"/>
          </a:xfrm>
        </p:spPr>
        <p:txBody>
          <a:bodyPr/>
          <a:lstStyle>
            <a:lvl1pPr>
              <a:defRPr sz="2607">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0"/>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66051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6"/>
            <a:ext cx="8970362"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3224949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5" y="457202"/>
            <a:ext cx="4040887" cy="401228"/>
          </a:xfrm>
        </p:spPr>
        <p:txBody>
          <a:bodyPr/>
          <a:lstStyle>
            <a:lvl1pPr>
              <a:defRPr sz="2607">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6" y="1338141"/>
            <a:ext cx="360101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4"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8"/>
            <a:ext cx="4792750" cy="300889"/>
          </a:xfrm>
        </p:spPr>
        <p:txBody>
          <a:bodyPr/>
          <a:lstStyle>
            <a:lvl1pPr marL="0" indent="0">
              <a:buNone/>
              <a:tabLst/>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182455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01228"/>
          </a:xfrm>
        </p:spPr>
        <p:txBody>
          <a:bodyPr/>
          <a:lstStyle>
            <a:lvl1pPr>
              <a:defRPr sz="2607">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3"/>
            <a:ext cx="5819774" cy="300889"/>
          </a:xfrm>
        </p:spPr>
        <p:txBody>
          <a:bodyPr/>
          <a:lstStyle>
            <a:lvl1pPr marL="0" indent="0">
              <a:buNone/>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1" y="1336677"/>
            <a:ext cx="403383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8913440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26"/>
            <a:ext cx="62179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131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26"/>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017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10"/>
            <a:ext cx="66751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36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10"/>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347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53686"/>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234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210"/>
            <a:ext cx="4482124" cy="8782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475" eaLnBrk="0" hangingPunct="0"/>
            <a:r>
              <a:rPr lang="en-US" sz="571">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4751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2" y="457202"/>
            <a:ext cx="8974407" cy="451460"/>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6" cy="1805648"/>
          </a:xfrm>
        </p:spPr>
        <p:txBody>
          <a:bodyPr wrap="square">
            <a:spAutoFit/>
          </a:bodyPr>
          <a:lstStyle>
            <a:lvl1pPr>
              <a:defRPr sz="2933">
                <a:latin typeface="+mn-lt"/>
              </a:defRPr>
            </a:lvl1pPr>
            <a:lvl2pPr>
              <a:defRPr sz="2281">
                <a:latin typeface="+mn-lt"/>
              </a:defRPr>
            </a:lvl2pPr>
            <a:lvl3pPr>
              <a:defRPr sz="1955">
                <a:latin typeface="+mn-lt"/>
              </a:defRPr>
            </a:lvl3pPr>
            <a:lvl4pPr>
              <a:defRPr sz="1629">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4" spc="-4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2343894"/>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46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09166"/>
          </a:xfrm>
          <a:prstGeom prst="rect">
            <a:avLst/>
          </a:prstGeom>
        </p:spPr>
        <p:txBody>
          <a:bodyPr lIns="0" tIns="91440" rIns="0" bIns="91440"/>
          <a:lstStyle>
            <a:lvl1pPr marL="144842" indent="-144842">
              <a:lnSpc>
                <a:spcPct val="100000"/>
              </a:lnSpc>
              <a:spcBef>
                <a:spcPts val="325"/>
              </a:spcBef>
              <a:spcAft>
                <a:spcPts val="325"/>
              </a:spcAft>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b="0" i="0">
                <a:latin typeface="Segoe UI Variable Display Semilight" pitchFamily="2"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b="0" i="0">
                <a:latin typeface="Segoe UI Variable Display Semilight" pitchFamily="2"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b="0" i="0">
                <a:latin typeface="Segoe UI Variable Display Semilight" pitchFamily="2"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0"/>
            <a:ext cx="11108084" cy="335028"/>
          </a:xfrm>
          <a:prstGeom prst="rect">
            <a:avLst/>
          </a:prstGeom>
        </p:spPr>
        <p:txBody>
          <a:bodyPr lIns="0" tIns="91440" rIns="0" bIns="91440"/>
          <a:lstStyle>
            <a:lvl1pPr marL="0" indent="0">
              <a:lnSpc>
                <a:spcPct val="100000"/>
              </a:lnSpc>
              <a:spcBef>
                <a:spcPts val="325"/>
              </a:spcBef>
              <a:spcAft>
                <a:spcPts val="325"/>
              </a:spcAft>
              <a:buNone/>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a:latin typeface="Segoe UI Semilight" panose="020B0402040204020203" pitchFamily="34"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a:latin typeface="Segoe UI Semilight" panose="020B0402040204020203" pitchFamily="34"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a:latin typeface="Segoe UI Semilight" panose="020B0402040204020203" pitchFamily="34"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22"/>
            <a:ext cx="11109960" cy="175655"/>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9442198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35390898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2"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2" y="3962402"/>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33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1851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551896"/>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81270"/>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75586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8411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628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73899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7270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5352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191612"/>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28399"/>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6648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02880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00689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3517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7"/>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7902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61715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39733"/>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78912"/>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710702"/>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9"/>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070900"/>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028383"/>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73102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81400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657040"/>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0920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7146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3797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936550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8"/>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68121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2463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3326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24956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5865"/>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3"/>
            <a:ext cx="6667500" cy="422423"/>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81735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66820742"/>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691335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357805162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238249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58274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4" y="335"/>
            <a:ext cx="12190815" cy="6857333"/>
          </a:xfrm>
          <a:prstGeom prst="rect">
            <a:avLst/>
          </a:prstGeom>
        </p:spPr>
      </p:pic>
      <p:sp>
        <p:nvSpPr>
          <p:cNvPr id="2" name="Title 1"/>
          <p:cNvSpPr>
            <a:spLocks noGrp="1"/>
          </p:cNvSpPr>
          <p:nvPr>
            <p:ph type="title" hasCustomPrompt="1"/>
          </p:nvPr>
        </p:nvSpPr>
        <p:spPr>
          <a:xfrm>
            <a:off x="585216" y="2977825"/>
            <a:ext cx="62179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822958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1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016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24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1700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74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91500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243000"/>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6" y="0"/>
            <a:ext cx="4488237" cy="6858000"/>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88"/>
            <a:ext cx="11306469" cy="442532"/>
          </a:xfrm>
        </p:spPr>
        <p:txBody>
          <a:bodyPr lIns="0" tIns="0" rIns="0" bIns="0"/>
          <a:lstStyle>
            <a:lvl1pPr marL="0" indent="0">
              <a:lnSpc>
                <a:spcPts val="1765"/>
              </a:lnSpc>
              <a:spcBef>
                <a:spcPts val="0"/>
              </a:spcBef>
              <a:buNone/>
              <a:defRPr sz="1370" b="0" spc="0">
                <a:solidFill>
                  <a:schemeClr val="accent3"/>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8"/>
            <a:ext cx="11306469" cy="361959"/>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40"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59731256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1434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09171061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530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90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081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34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247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38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06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632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051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3503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775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938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591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40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681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861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981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3667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6591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955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9373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99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6364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0005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193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590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094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4734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28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9042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7946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310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7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84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998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9815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63819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498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9854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53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050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725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626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15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27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2753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40411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86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642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2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20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13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935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3618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594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42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64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47878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1225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447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443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41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8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18229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468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3893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421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017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797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9659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01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90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92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026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859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46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0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6943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33292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3056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2471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08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0949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0445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07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703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57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46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321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1694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27590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23543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0081487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2.sv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theme" Target="../theme/theme3.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55" Type="http://schemas.openxmlformats.org/officeDocument/2006/relationships/image" Target="../media/image1.png"/><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slideLayout" Target="../slideLayouts/slideLayout201.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slideLayout" Target="../slideLayouts/slideLayout20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56" Type="http://schemas.openxmlformats.org/officeDocument/2006/relationships/image" Target="../media/image2.svg"/><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image" Target="../media/image2.svg"/><Relationship Id="rId5" Type="http://schemas.openxmlformats.org/officeDocument/2006/relationships/slideLayout" Target="../slideLayouts/slideLayout20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image" Target="../media/image1.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8" Type="http://schemas.openxmlformats.org/officeDocument/2006/relationships/slideLayout" Target="../slideLayouts/slideLayout209.xml"/><Relationship Id="rId51" Type="http://schemas.openxmlformats.org/officeDocument/2006/relationships/theme" Target="../theme/theme5.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image" Target="../media/image38.png"/><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image" Target="../media/image1.png"/><Relationship Id="rId5" Type="http://schemas.openxmlformats.org/officeDocument/2006/relationships/slideLayout" Target="../slideLayouts/slideLayout25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theme" Target="../theme/theme6.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image" Target="../media/image2.svg"/><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slideLayout" Target="../slideLayouts/slideLayout341.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50" Type="http://schemas.openxmlformats.org/officeDocument/2006/relationships/slideLayout" Target="../slideLayouts/slideLayout352.xml"/><Relationship Id="rId7" Type="http://schemas.openxmlformats.org/officeDocument/2006/relationships/slideLayout" Target="../slideLayouts/slideLayout30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9" Type="http://schemas.openxmlformats.org/officeDocument/2006/relationships/slideLayout" Target="../slideLayouts/slideLayout331.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53" Type="http://schemas.openxmlformats.org/officeDocument/2006/relationships/image" Target="../media/image2.svg"/><Relationship Id="rId5" Type="http://schemas.openxmlformats.org/officeDocument/2006/relationships/slideLayout" Target="../slideLayouts/slideLayout307.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image" Target="../media/image1.png"/><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8" Type="http://schemas.openxmlformats.org/officeDocument/2006/relationships/slideLayout" Target="../slideLayouts/slideLayout310.xml"/><Relationship Id="rId51" Type="http://schemas.openxmlformats.org/officeDocument/2006/relationships/theme" Target="../theme/theme7.xml"/><Relationship Id="rId3" Type="http://schemas.openxmlformats.org/officeDocument/2006/relationships/slideLayout" Target="../slideLayouts/slideLayout305.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46" Type="http://schemas.openxmlformats.org/officeDocument/2006/relationships/slideLayout" Target="../slideLayouts/slideLayout348.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54" Type="http://schemas.openxmlformats.org/officeDocument/2006/relationships/image" Target="../media/image38.png"/><Relationship Id="rId1" Type="http://schemas.openxmlformats.org/officeDocument/2006/relationships/slideLayout" Target="../slideLayouts/slideLayout303.xml"/><Relationship Id="rId6" Type="http://schemas.openxmlformats.org/officeDocument/2006/relationships/slideLayout" Target="../slideLayouts/slideLayout308.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9" Type="http://schemas.openxmlformats.org/officeDocument/2006/relationships/slideLayout" Target="../slideLayouts/slideLayout391.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50" Type="http://schemas.openxmlformats.org/officeDocument/2006/relationships/image" Target="../media/image1.png"/><Relationship Id="rId7" Type="http://schemas.openxmlformats.org/officeDocument/2006/relationships/slideLayout" Target="../slideLayouts/slideLayout359.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theme" Target="../theme/theme8.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8" Type="http://schemas.openxmlformats.org/officeDocument/2006/relationships/slideLayout" Target="../slideLayouts/slideLayout360.xml"/><Relationship Id="rId51" Type="http://schemas.openxmlformats.org/officeDocument/2006/relationships/image" Target="../media/image2.svg"/><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1" Type="http://schemas.openxmlformats.org/officeDocument/2006/relationships/slideLayout" Target="../slideLayouts/slideLayout353.xml"/><Relationship Id="rId6" Type="http://schemas.openxmlformats.org/officeDocument/2006/relationships/slideLayout" Target="../slideLayouts/slideLayout35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13.xml"/><Relationship Id="rId18" Type="http://schemas.openxmlformats.org/officeDocument/2006/relationships/slideLayout" Target="../slideLayouts/slideLayout418.xml"/><Relationship Id="rId26" Type="http://schemas.openxmlformats.org/officeDocument/2006/relationships/slideLayout" Target="../slideLayouts/slideLayout426.xml"/><Relationship Id="rId39" Type="http://schemas.openxmlformats.org/officeDocument/2006/relationships/slideLayout" Target="../slideLayouts/slideLayout439.xml"/><Relationship Id="rId21" Type="http://schemas.openxmlformats.org/officeDocument/2006/relationships/slideLayout" Target="../slideLayouts/slideLayout421.xml"/><Relationship Id="rId34" Type="http://schemas.openxmlformats.org/officeDocument/2006/relationships/slideLayout" Target="../slideLayouts/slideLayout434.xml"/><Relationship Id="rId42" Type="http://schemas.openxmlformats.org/officeDocument/2006/relationships/slideLayout" Target="../slideLayouts/slideLayout442.xml"/><Relationship Id="rId47" Type="http://schemas.openxmlformats.org/officeDocument/2006/relationships/slideLayout" Target="../slideLayouts/slideLayout447.xml"/><Relationship Id="rId50" Type="http://schemas.openxmlformats.org/officeDocument/2006/relationships/theme" Target="../theme/theme9.xml"/><Relationship Id="rId7" Type="http://schemas.openxmlformats.org/officeDocument/2006/relationships/slideLayout" Target="../slideLayouts/slideLayout407.xml"/><Relationship Id="rId2" Type="http://schemas.openxmlformats.org/officeDocument/2006/relationships/slideLayout" Target="../slideLayouts/slideLayout402.xml"/><Relationship Id="rId16" Type="http://schemas.openxmlformats.org/officeDocument/2006/relationships/slideLayout" Target="../slideLayouts/slideLayout416.xml"/><Relationship Id="rId29" Type="http://schemas.openxmlformats.org/officeDocument/2006/relationships/slideLayout" Target="../slideLayouts/slideLayout429.xml"/><Relationship Id="rId11" Type="http://schemas.openxmlformats.org/officeDocument/2006/relationships/slideLayout" Target="../slideLayouts/slideLayout411.xml"/><Relationship Id="rId24" Type="http://schemas.openxmlformats.org/officeDocument/2006/relationships/slideLayout" Target="../slideLayouts/slideLayout424.xml"/><Relationship Id="rId32" Type="http://schemas.openxmlformats.org/officeDocument/2006/relationships/slideLayout" Target="../slideLayouts/slideLayout432.xml"/><Relationship Id="rId37" Type="http://schemas.openxmlformats.org/officeDocument/2006/relationships/slideLayout" Target="../slideLayouts/slideLayout437.xml"/><Relationship Id="rId40" Type="http://schemas.openxmlformats.org/officeDocument/2006/relationships/slideLayout" Target="../slideLayouts/slideLayout440.xml"/><Relationship Id="rId45" Type="http://schemas.openxmlformats.org/officeDocument/2006/relationships/slideLayout" Target="../slideLayouts/slideLayout445.xml"/><Relationship Id="rId5" Type="http://schemas.openxmlformats.org/officeDocument/2006/relationships/slideLayout" Target="../slideLayouts/slideLayout405.xml"/><Relationship Id="rId15" Type="http://schemas.openxmlformats.org/officeDocument/2006/relationships/slideLayout" Target="../slideLayouts/slideLayout415.xml"/><Relationship Id="rId23" Type="http://schemas.openxmlformats.org/officeDocument/2006/relationships/slideLayout" Target="../slideLayouts/slideLayout423.xml"/><Relationship Id="rId28" Type="http://schemas.openxmlformats.org/officeDocument/2006/relationships/slideLayout" Target="../slideLayouts/slideLayout428.xml"/><Relationship Id="rId36" Type="http://schemas.openxmlformats.org/officeDocument/2006/relationships/slideLayout" Target="../slideLayouts/slideLayout436.xml"/><Relationship Id="rId49" Type="http://schemas.openxmlformats.org/officeDocument/2006/relationships/slideLayout" Target="../slideLayouts/slideLayout449.xml"/><Relationship Id="rId10" Type="http://schemas.openxmlformats.org/officeDocument/2006/relationships/slideLayout" Target="../slideLayouts/slideLayout410.xml"/><Relationship Id="rId19" Type="http://schemas.openxmlformats.org/officeDocument/2006/relationships/slideLayout" Target="../slideLayouts/slideLayout419.xml"/><Relationship Id="rId31" Type="http://schemas.openxmlformats.org/officeDocument/2006/relationships/slideLayout" Target="../slideLayouts/slideLayout431.xml"/><Relationship Id="rId44" Type="http://schemas.openxmlformats.org/officeDocument/2006/relationships/slideLayout" Target="../slideLayouts/slideLayout444.xml"/><Relationship Id="rId52" Type="http://schemas.openxmlformats.org/officeDocument/2006/relationships/image" Target="../media/image2.svg"/><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slideLayout" Target="../slideLayouts/slideLayout414.xml"/><Relationship Id="rId22" Type="http://schemas.openxmlformats.org/officeDocument/2006/relationships/slideLayout" Target="../slideLayouts/slideLayout422.xml"/><Relationship Id="rId27" Type="http://schemas.openxmlformats.org/officeDocument/2006/relationships/slideLayout" Target="../slideLayouts/slideLayout427.xml"/><Relationship Id="rId30" Type="http://schemas.openxmlformats.org/officeDocument/2006/relationships/slideLayout" Target="../slideLayouts/slideLayout430.xml"/><Relationship Id="rId35" Type="http://schemas.openxmlformats.org/officeDocument/2006/relationships/slideLayout" Target="../slideLayouts/slideLayout435.xml"/><Relationship Id="rId43" Type="http://schemas.openxmlformats.org/officeDocument/2006/relationships/slideLayout" Target="../slideLayouts/slideLayout443.xml"/><Relationship Id="rId48" Type="http://schemas.openxmlformats.org/officeDocument/2006/relationships/slideLayout" Target="../slideLayouts/slideLayout448.xml"/><Relationship Id="rId8" Type="http://schemas.openxmlformats.org/officeDocument/2006/relationships/slideLayout" Target="../slideLayouts/slideLayout408.xml"/><Relationship Id="rId51" Type="http://schemas.openxmlformats.org/officeDocument/2006/relationships/image" Target="../media/image1.png"/><Relationship Id="rId3" Type="http://schemas.openxmlformats.org/officeDocument/2006/relationships/slideLayout" Target="../slideLayouts/slideLayout403.xml"/><Relationship Id="rId12" Type="http://schemas.openxmlformats.org/officeDocument/2006/relationships/slideLayout" Target="../slideLayouts/slideLayout412.xml"/><Relationship Id="rId17" Type="http://schemas.openxmlformats.org/officeDocument/2006/relationships/slideLayout" Target="../slideLayouts/slideLayout417.xml"/><Relationship Id="rId25" Type="http://schemas.openxmlformats.org/officeDocument/2006/relationships/slideLayout" Target="../slideLayouts/slideLayout425.xml"/><Relationship Id="rId33" Type="http://schemas.openxmlformats.org/officeDocument/2006/relationships/slideLayout" Target="../slideLayouts/slideLayout433.xml"/><Relationship Id="rId38" Type="http://schemas.openxmlformats.org/officeDocument/2006/relationships/slideLayout" Target="../slideLayouts/slideLayout438.xml"/><Relationship Id="rId46" Type="http://schemas.openxmlformats.org/officeDocument/2006/relationships/slideLayout" Target="../slideLayouts/slideLayout446.xml"/><Relationship Id="rId20" Type="http://schemas.openxmlformats.org/officeDocument/2006/relationships/slideLayout" Target="../slideLayouts/slideLayout420.xml"/><Relationship Id="rId41" Type="http://schemas.openxmlformats.org/officeDocument/2006/relationships/slideLayout" Target="../slideLayouts/slideLayout441.xml"/><Relationship Id="rId1" Type="http://schemas.openxmlformats.org/officeDocument/2006/relationships/slideLayout" Target="../slideLayouts/slideLayout401.xml"/><Relationship Id="rId6" Type="http://schemas.openxmlformats.org/officeDocument/2006/relationships/slideLayout" Target="../slideLayouts/slideLayout4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6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7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2">
            <a:extLst>
              <a:ext uri="{96DAC541-7B7A-43D3-8B79-37D633B846F1}">
                <asvg:svgBlip xmlns:asvg="http://schemas.microsoft.com/office/drawing/2016/SVG/main" r:embed="rId53"/>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2575016349"/>
      </p:ext>
    </p:extLst>
  </p:cSld>
  <p:clrMap bg1="dk1" tx1="lt1" bg2="dk2" tx2="lt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 id="2147485780" r:id="rId13"/>
    <p:sldLayoutId id="2147485781" r:id="rId14"/>
    <p:sldLayoutId id="2147485782" r:id="rId15"/>
    <p:sldLayoutId id="2147485783" r:id="rId16"/>
    <p:sldLayoutId id="2147485784" r:id="rId17"/>
    <p:sldLayoutId id="2147485785" r:id="rId18"/>
    <p:sldLayoutId id="2147485786" r:id="rId19"/>
    <p:sldLayoutId id="2147485787" r:id="rId20"/>
    <p:sldLayoutId id="2147485788" r:id="rId21"/>
    <p:sldLayoutId id="2147485789" r:id="rId22"/>
    <p:sldLayoutId id="2147485790" r:id="rId23"/>
    <p:sldLayoutId id="2147485791" r:id="rId24"/>
    <p:sldLayoutId id="2147485792" r:id="rId25"/>
    <p:sldLayoutId id="2147485793" r:id="rId26"/>
    <p:sldLayoutId id="2147485794" r:id="rId27"/>
    <p:sldLayoutId id="2147485795" r:id="rId28"/>
    <p:sldLayoutId id="2147485796" r:id="rId29"/>
    <p:sldLayoutId id="2147485797" r:id="rId30"/>
    <p:sldLayoutId id="2147485798" r:id="rId31"/>
    <p:sldLayoutId id="2147485799" r:id="rId32"/>
    <p:sldLayoutId id="2147485800" r:id="rId33"/>
    <p:sldLayoutId id="2147485801" r:id="rId34"/>
    <p:sldLayoutId id="2147485802" r:id="rId35"/>
    <p:sldLayoutId id="2147485803" r:id="rId36"/>
    <p:sldLayoutId id="2147485804" r:id="rId37"/>
    <p:sldLayoutId id="2147485805" r:id="rId38"/>
    <p:sldLayoutId id="2147485806" r:id="rId39"/>
    <p:sldLayoutId id="2147485807" r:id="rId40"/>
    <p:sldLayoutId id="2147485808" r:id="rId41"/>
    <p:sldLayoutId id="2147485809" r:id="rId42"/>
    <p:sldLayoutId id="2147485810" r:id="rId43"/>
    <p:sldLayoutId id="2147485811" r:id="rId44"/>
    <p:sldLayoutId id="2147485812" r:id="rId45"/>
    <p:sldLayoutId id="2147485813" r:id="rId46"/>
    <p:sldLayoutId id="2147485814" r:id="rId47"/>
    <p:sldLayoutId id="2147485815" r:id="rId48"/>
    <p:sldLayoutId id="2147485816" r:id="rId49"/>
    <p:sldLayoutId id="2147485817" r:id="rId50"/>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5">
            <a:extLst>
              <a:ext uri="{96DAC541-7B7A-43D3-8B79-37D633B846F1}">
                <asvg:svgBlip xmlns:asvg="http://schemas.microsoft.com/office/drawing/2016/SVG/main" r:embed="rId56"/>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b="1" i="0" kern="1200">
                <a:solidFill>
                  <a:schemeClr val="bg2">
                    <a:lumMod val="40000"/>
                    <a:lumOff val="60000"/>
                  </a:schemeClr>
                </a:solidFill>
                <a:latin typeface="Segoe UI Variable Display Semibold" pitchFamily="2" charset="0"/>
                <a:ea typeface="+mn-ea"/>
                <a:cs typeface="Segoe Sans Display Semibold" pitchFamily="2" charset="0"/>
              </a:rPr>
              <a:t>Speaker stage presence</a:t>
            </a:r>
            <a:r>
              <a:rPr lang="en-US" sz="1500" b="1" i="0" kern="1200">
                <a:solidFill>
                  <a:schemeClr val="bg2">
                    <a:lumMod val="60000"/>
                    <a:lumOff val="40000"/>
                  </a:schemeClr>
                </a:solidFill>
                <a:latin typeface="Segoe UI Variable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grpSp>
    </p:spTree>
    <p:extLst>
      <p:ext uri="{BB962C8B-B14F-4D97-AF65-F5344CB8AC3E}">
        <p14:creationId xmlns:p14="http://schemas.microsoft.com/office/powerpoint/2010/main" val="292711400"/>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1" r:id="rId52"/>
    <p:sldLayoutId id="2147485872" r:id="rId53"/>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0"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6" y="5312286"/>
            <a:ext cx="522183" cy="455900"/>
          </a:xfrm>
          <a:prstGeom prst="rect">
            <a:avLst/>
          </a:prstGeom>
        </p:spPr>
      </p:pic>
    </p:spTree>
    <p:extLst>
      <p:ext uri="{BB962C8B-B14F-4D97-AF65-F5344CB8AC3E}">
        <p14:creationId xmlns:p14="http://schemas.microsoft.com/office/powerpoint/2010/main" val="1355114814"/>
      </p:ext>
    </p:extLst>
  </p:cSld>
  <p:clrMap bg1="dk1" tx1="lt1" bg2="dk2" tx2="lt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 id="2147485938" r:id="rId10"/>
    <p:sldLayoutId id="2147485939" r:id="rId11"/>
    <p:sldLayoutId id="2147485940" r:id="rId12"/>
    <p:sldLayoutId id="2147485941" r:id="rId13"/>
    <p:sldLayoutId id="2147485942" r:id="rId14"/>
    <p:sldLayoutId id="2147485943" r:id="rId15"/>
    <p:sldLayoutId id="2147485944" r:id="rId16"/>
    <p:sldLayoutId id="2147485945" r:id="rId17"/>
    <p:sldLayoutId id="2147485946" r:id="rId18"/>
    <p:sldLayoutId id="2147485947" r:id="rId19"/>
    <p:sldLayoutId id="2147485948" r:id="rId20"/>
    <p:sldLayoutId id="2147485949" r:id="rId21"/>
    <p:sldLayoutId id="2147485950" r:id="rId22"/>
    <p:sldLayoutId id="2147485951" r:id="rId23"/>
    <p:sldLayoutId id="2147485952" r:id="rId24"/>
    <p:sldLayoutId id="2147485953" r:id="rId25"/>
    <p:sldLayoutId id="2147485954" r:id="rId26"/>
    <p:sldLayoutId id="2147485955" r:id="rId27"/>
    <p:sldLayoutId id="2147485956" r:id="rId28"/>
    <p:sldLayoutId id="2147485957" r:id="rId29"/>
    <p:sldLayoutId id="2147485958" r:id="rId30"/>
    <p:sldLayoutId id="2147485959" r:id="rId31"/>
    <p:sldLayoutId id="2147485960" r:id="rId32"/>
    <p:sldLayoutId id="2147485961" r:id="rId33"/>
    <p:sldLayoutId id="2147485962" r:id="rId34"/>
    <p:sldLayoutId id="2147485963" r:id="rId35"/>
    <p:sldLayoutId id="2147485964" r:id="rId36"/>
    <p:sldLayoutId id="2147485965" r:id="rId37"/>
    <p:sldLayoutId id="2147485966" r:id="rId38"/>
    <p:sldLayoutId id="2147485967" r:id="rId39"/>
    <p:sldLayoutId id="2147485968" r:id="rId40"/>
    <p:sldLayoutId id="2147485969" r:id="rId41"/>
    <p:sldLayoutId id="2147485970" r:id="rId42"/>
    <p:sldLayoutId id="2147485971" r:id="rId43"/>
    <p:sldLayoutId id="2147485972" r:id="rId44"/>
    <p:sldLayoutId id="2147485973" r:id="rId45"/>
    <p:sldLayoutId id="2147485974" r:id="rId46"/>
    <p:sldLayoutId id="2147485975" r:id="rId47"/>
    <p:sldLayoutId id="2147485976" r:id="rId48"/>
    <p:sldLayoutId id="2147485977" r:id="rId49"/>
    <p:sldLayoutId id="2147485978" r:id="rId50"/>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3">
            <a:extLst>
              <a:ext uri="{96DAC541-7B7A-43D3-8B79-37D633B846F1}">
                <asvg:svgBlip xmlns:asvg="http://schemas.microsoft.com/office/drawing/2016/SVG/main" r:embed="rId54"/>
              </a:ext>
            </a:extLst>
          </a:blip>
          <a:srcRect/>
          <a:stretch/>
        </p:blipFill>
        <p:spPr>
          <a:xfrm rot="5400000">
            <a:off x="9382284" y="2870836"/>
            <a:ext cx="6858000" cy="1116330"/>
          </a:xfrm>
          <a:prstGeom prst="rect">
            <a:avLst/>
          </a:prstGeom>
        </p:spPr>
      </p:pic>
      <p:sp>
        <p:nvSpPr>
          <p:cNvPr id="2" name="Title Placeholder 1"/>
          <p:cNvSpPr>
            <a:spLocks noGrp="1"/>
          </p:cNvSpPr>
          <p:nvPr>
            <p:ph type="title"/>
          </p:nvPr>
        </p:nvSpPr>
        <p:spPr>
          <a:xfrm>
            <a:off x="1609108" y="457202"/>
            <a:ext cx="8973785" cy="45146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4" y="1435503"/>
            <a:ext cx="8973785" cy="131445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9"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4"/>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167"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7"/>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7"/>
            <a:ext cx="1093188" cy="3043259"/>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500"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4286429958"/>
      </p:ext>
    </p:extLst>
  </p:cSld>
  <p:clrMap bg1="dk1" tx1="lt1" bg2="dk2" tx2="lt2" accent1="accent1" accent2="accent2" accent3="accent3" accent4="accent4" accent5="accent5" accent6="accent6" hlink="hlink" folHlink="folHlink"/>
  <p:sldLayoutIdLst>
    <p:sldLayoutId id="2147485980" r:id="rId1"/>
    <p:sldLayoutId id="2147485981" r:id="rId2"/>
    <p:sldLayoutId id="2147485982" r:id="rId3"/>
    <p:sldLayoutId id="2147485983" r:id="rId4"/>
    <p:sldLayoutId id="2147485984" r:id="rId5"/>
    <p:sldLayoutId id="2147485985" r:id="rId6"/>
    <p:sldLayoutId id="2147485986" r:id="rId7"/>
    <p:sldLayoutId id="2147485987" r:id="rId8"/>
    <p:sldLayoutId id="2147485988" r:id="rId9"/>
    <p:sldLayoutId id="2147485989" r:id="rId10"/>
    <p:sldLayoutId id="2147485990" r:id="rId11"/>
    <p:sldLayoutId id="2147485991" r:id="rId12"/>
    <p:sldLayoutId id="2147485992" r:id="rId13"/>
    <p:sldLayoutId id="2147485993" r:id="rId14"/>
    <p:sldLayoutId id="2147485994" r:id="rId15"/>
    <p:sldLayoutId id="2147485995" r:id="rId16"/>
    <p:sldLayoutId id="2147485996" r:id="rId17"/>
    <p:sldLayoutId id="2147485997" r:id="rId18"/>
    <p:sldLayoutId id="2147485998" r:id="rId19"/>
    <p:sldLayoutId id="2147485999" r:id="rId20"/>
    <p:sldLayoutId id="2147486000" r:id="rId21"/>
    <p:sldLayoutId id="2147486001" r:id="rId22"/>
    <p:sldLayoutId id="2147486002" r:id="rId23"/>
    <p:sldLayoutId id="2147486003" r:id="rId24"/>
    <p:sldLayoutId id="2147486004" r:id="rId25"/>
    <p:sldLayoutId id="2147486005" r:id="rId26"/>
    <p:sldLayoutId id="2147486006" r:id="rId27"/>
    <p:sldLayoutId id="2147486007" r:id="rId28"/>
    <p:sldLayoutId id="2147486008" r:id="rId29"/>
    <p:sldLayoutId id="2147486009" r:id="rId30"/>
    <p:sldLayoutId id="2147486010" r:id="rId31"/>
    <p:sldLayoutId id="2147486011" r:id="rId32"/>
    <p:sldLayoutId id="2147486012" r:id="rId33"/>
    <p:sldLayoutId id="2147486013" r:id="rId34"/>
    <p:sldLayoutId id="2147486014" r:id="rId35"/>
    <p:sldLayoutId id="2147486015" r:id="rId36"/>
    <p:sldLayoutId id="2147486016" r:id="rId37"/>
    <p:sldLayoutId id="2147486017" r:id="rId38"/>
    <p:sldLayoutId id="2147486018" r:id="rId39"/>
    <p:sldLayoutId id="2147486019" r:id="rId40"/>
    <p:sldLayoutId id="2147486020" r:id="rId41"/>
    <p:sldLayoutId id="2147486021" r:id="rId42"/>
    <p:sldLayoutId id="2147486022" r:id="rId43"/>
    <p:sldLayoutId id="2147486023" r:id="rId44"/>
    <p:sldLayoutId id="2147486024" r:id="rId45"/>
    <p:sldLayoutId id="2147486025" r:id="rId46"/>
    <p:sldLayoutId id="2147486026" r:id="rId47"/>
    <p:sldLayoutId id="2147486027" r:id="rId48"/>
    <p:sldLayoutId id="2147486028" r:id="rId49"/>
    <p:sldLayoutId id="2147486029" r:id="rId50"/>
    <p:sldLayoutId id="2147486030" r:id="rId51"/>
  </p:sldLayoutIdLst>
  <p:transition>
    <p:fade/>
  </p:transition>
  <p:hf sldNum="0" hdr="0" ftr="0" dt="0"/>
  <p:txStyles>
    <p:title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p:titleStyle>
    <p:body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p:bodyStyle>
    <p:otherStyle>
      <a:defPPr>
        <a:defRPr lang="en-US"/>
      </a:defPPr>
      <a:lvl1pPr marL="0" algn="l" defTabSz="759842" rtl="0" eaLnBrk="1" latinLnBrk="0" hangingPunct="1">
        <a:defRPr sz="1467" kern="1200">
          <a:solidFill>
            <a:schemeClr val="tx1"/>
          </a:solidFill>
          <a:latin typeface="+mn-lt"/>
          <a:ea typeface="+mn-ea"/>
          <a:cs typeface="+mn-cs"/>
        </a:defRPr>
      </a:lvl1pPr>
      <a:lvl2pPr marL="379921" algn="l" defTabSz="759842" rtl="0" eaLnBrk="1" latinLnBrk="0" hangingPunct="1">
        <a:defRPr sz="1467" kern="1200">
          <a:solidFill>
            <a:schemeClr val="tx1"/>
          </a:solidFill>
          <a:latin typeface="+mn-lt"/>
          <a:ea typeface="+mn-ea"/>
          <a:cs typeface="+mn-cs"/>
        </a:defRPr>
      </a:lvl2pPr>
      <a:lvl3pPr marL="759842" algn="l" defTabSz="759842" rtl="0" eaLnBrk="1" latinLnBrk="0" hangingPunct="1">
        <a:defRPr sz="1467" kern="1200">
          <a:solidFill>
            <a:schemeClr val="tx1"/>
          </a:solidFill>
          <a:latin typeface="+mn-lt"/>
          <a:ea typeface="+mn-ea"/>
          <a:cs typeface="+mn-cs"/>
        </a:defRPr>
      </a:lvl3pPr>
      <a:lvl4pPr marL="1139763" algn="l" defTabSz="759842" rtl="0" eaLnBrk="1" latinLnBrk="0" hangingPunct="1">
        <a:defRPr sz="1467" kern="1200">
          <a:solidFill>
            <a:schemeClr val="tx1"/>
          </a:solidFill>
          <a:latin typeface="+mn-lt"/>
          <a:ea typeface="+mn-ea"/>
          <a:cs typeface="+mn-cs"/>
        </a:defRPr>
      </a:lvl4pPr>
      <a:lvl5pPr marL="1519685" algn="l" defTabSz="759842" rtl="0" eaLnBrk="1" latinLnBrk="0" hangingPunct="1">
        <a:defRPr sz="1467" kern="1200">
          <a:solidFill>
            <a:schemeClr val="tx1"/>
          </a:solidFill>
          <a:latin typeface="+mn-lt"/>
          <a:ea typeface="+mn-ea"/>
          <a:cs typeface="+mn-cs"/>
        </a:defRPr>
      </a:lvl5pPr>
      <a:lvl6pPr marL="1899607" algn="l" defTabSz="759842" rtl="0" eaLnBrk="1" latinLnBrk="0" hangingPunct="1">
        <a:defRPr sz="1467" kern="1200">
          <a:solidFill>
            <a:schemeClr val="tx1"/>
          </a:solidFill>
          <a:latin typeface="+mn-lt"/>
          <a:ea typeface="+mn-ea"/>
          <a:cs typeface="+mn-cs"/>
        </a:defRPr>
      </a:lvl6pPr>
      <a:lvl7pPr marL="2279528" algn="l" defTabSz="759842" rtl="0" eaLnBrk="1" latinLnBrk="0" hangingPunct="1">
        <a:defRPr sz="1467" kern="1200">
          <a:solidFill>
            <a:schemeClr val="tx1"/>
          </a:solidFill>
          <a:latin typeface="+mn-lt"/>
          <a:ea typeface="+mn-ea"/>
          <a:cs typeface="+mn-cs"/>
        </a:defRPr>
      </a:lvl7pPr>
      <a:lvl8pPr marL="2659449" algn="l" defTabSz="759842" rtl="0" eaLnBrk="1" latinLnBrk="0" hangingPunct="1">
        <a:defRPr sz="1467" kern="1200">
          <a:solidFill>
            <a:schemeClr val="tx1"/>
          </a:solidFill>
          <a:latin typeface="+mn-lt"/>
          <a:ea typeface="+mn-ea"/>
          <a:cs typeface="+mn-cs"/>
        </a:defRPr>
      </a:lvl8pPr>
      <a:lvl9pPr marL="3039371" algn="l" defTabSz="759842"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1"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7" y="5312286"/>
            <a:ext cx="522183" cy="455900"/>
          </a:xfrm>
          <a:prstGeom prst="rect">
            <a:avLst/>
          </a:prstGeom>
        </p:spPr>
      </p:pic>
    </p:spTree>
    <p:extLst>
      <p:ext uri="{BB962C8B-B14F-4D97-AF65-F5344CB8AC3E}">
        <p14:creationId xmlns:p14="http://schemas.microsoft.com/office/powerpoint/2010/main" val="1470710968"/>
      </p:ext>
    </p:extLst>
  </p:cSld>
  <p:clrMap bg1="dk1" tx1="lt1" bg2="dk2" tx2="lt2" accent1="accent1" accent2="accent2" accent3="accent3" accent4="accent4" accent5="accent5" accent6="accent6" hlink="hlink" folHlink="folHlink"/>
  <p:sldLayoutIdLst>
    <p:sldLayoutId id="2147486032" r:id="rId1"/>
    <p:sldLayoutId id="2147486033" r:id="rId2"/>
    <p:sldLayoutId id="2147486034" r:id="rId3"/>
    <p:sldLayoutId id="2147486035" r:id="rId4"/>
    <p:sldLayoutId id="2147486036" r:id="rId5"/>
    <p:sldLayoutId id="2147486037" r:id="rId6"/>
    <p:sldLayoutId id="2147486038" r:id="rId7"/>
    <p:sldLayoutId id="2147486039" r:id="rId8"/>
    <p:sldLayoutId id="2147486040" r:id="rId9"/>
    <p:sldLayoutId id="2147486041" r:id="rId10"/>
    <p:sldLayoutId id="2147486042" r:id="rId11"/>
    <p:sldLayoutId id="2147486043" r:id="rId12"/>
    <p:sldLayoutId id="2147486044" r:id="rId13"/>
    <p:sldLayoutId id="2147486045" r:id="rId14"/>
    <p:sldLayoutId id="2147486046" r:id="rId15"/>
    <p:sldLayoutId id="2147486047" r:id="rId16"/>
    <p:sldLayoutId id="2147486048" r:id="rId17"/>
    <p:sldLayoutId id="2147486049" r:id="rId18"/>
    <p:sldLayoutId id="2147486050" r:id="rId19"/>
    <p:sldLayoutId id="2147486051" r:id="rId20"/>
    <p:sldLayoutId id="2147486052" r:id="rId21"/>
    <p:sldLayoutId id="2147486053" r:id="rId22"/>
    <p:sldLayoutId id="2147486054" r:id="rId23"/>
    <p:sldLayoutId id="2147486055" r:id="rId24"/>
    <p:sldLayoutId id="2147486056" r:id="rId25"/>
    <p:sldLayoutId id="2147486057" r:id="rId26"/>
    <p:sldLayoutId id="2147486058" r:id="rId27"/>
    <p:sldLayoutId id="2147486059" r:id="rId28"/>
    <p:sldLayoutId id="2147486060" r:id="rId29"/>
    <p:sldLayoutId id="2147486061" r:id="rId30"/>
    <p:sldLayoutId id="2147486062" r:id="rId31"/>
    <p:sldLayoutId id="2147486063" r:id="rId32"/>
    <p:sldLayoutId id="2147486064" r:id="rId33"/>
    <p:sldLayoutId id="2147486065" r:id="rId34"/>
    <p:sldLayoutId id="2147486066" r:id="rId35"/>
    <p:sldLayoutId id="2147486067" r:id="rId36"/>
    <p:sldLayoutId id="2147486068" r:id="rId37"/>
    <p:sldLayoutId id="2147486069" r:id="rId38"/>
    <p:sldLayoutId id="2147486070" r:id="rId39"/>
    <p:sldLayoutId id="2147486071" r:id="rId40"/>
    <p:sldLayoutId id="2147486072" r:id="rId41"/>
    <p:sldLayoutId id="2147486073" r:id="rId42"/>
    <p:sldLayoutId id="2147486074" r:id="rId43"/>
    <p:sldLayoutId id="2147486075" r:id="rId44"/>
    <p:sldLayoutId id="2147486076" r:id="rId45"/>
    <p:sldLayoutId id="2147486077" r:id="rId46"/>
    <p:sldLayoutId id="2147486078" r:id="rId47"/>
    <p:sldLayoutId id="2147486079" r:id="rId48"/>
    <p:sldLayoutId id="2147486080" r:id="rId49"/>
    <p:sldLayoutId id="2147486081" r:id="rId50"/>
  </p:sldLayoutIdLst>
  <p:transition>
    <p:fade/>
  </p:transition>
  <p:hf sldNum="0" hdr="0" ftr="0" dt="0"/>
  <p:txStyles>
    <p:titleStyle>
      <a:lvl1pPr algn="l" defTabSz="914192" rtl="0" eaLnBrk="1" latinLnBrk="0" hangingPunct="1">
        <a:lnSpc>
          <a:spcPct val="100000"/>
        </a:lnSpc>
        <a:spcBef>
          <a:spcPct val="0"/>
        </a:spcBef>
        <a:buNone/>
        <a:defRPr lang="en-US" sz="3528" b="0" kern="1200" cap="none" spc="-49"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07"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154" marR="0" indent="-196047"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solidFill>
            <a:schemeClr val="tx1"/>
          </a:solidFill>
          <a:latin typeface="+mn-lt"/>
          <a:ea typeface="+mn-ea"/>
          <a:cs typeface="+mn-cs"/>
        </a:defRPr>
      </a:lvl3pPr>
      <a:lvl4pPr marL="826199" marR="0" indent="-177375"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4pPr>
      <a:lvl5pPr marL="1003573" marR="0" indent="-164929"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3923515"/>
      </p:ext>
    </p:extLst>
  </p:cSld>
  <p:clrMap bg1="lt1" tx1="dk1" bg2="lt2" tx2="dk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 id="2147486092" r:id="rId10"/>
    <p:sldLayoutId id="2147486093" r:id="rId11"/>
    <p:sldLayoutId id="2147486094" r:id="rId12"/>
    <p:sldLayoutId id="2147486095" r:id="rId13"/>
    <p:sldLayoutId id="2147486096" r:id="rId14"/>
    <p:sldLayoutId id="2147486097" r:id="rId15"/>
    <p:sldLayoutId id="2147486098" r:id="rId16"/>
    <p:sldLayoutId id="2147486099" r:id="rId17"/>
    <p:sldLayoutId id="2147486100" r:id="rId18"/>
    <p:sldLayoutId id="2147486101" r:id="rId19"/>
    <p:sldLayoutId id="2147486102" r:id="rId20"/>
    <p:sldLayoutId id="2147486103" r:id="rId21"/>
    <p:sldLayoutId id="2147486104" r:id="rId22"/>
    <p:sldLayoutId id="2147486105" r:id="rId23"/>
    <p:sldLayoutId id="2147486106" r:id="rId24"/>
    <p:sldLayoutId id="2147486107" r:id="rId25"/>
    <p:sldLayoutId id="2147486108" r:id="rId26"/>
    <p:sldLayoutId id="2147486109" r:id="rId27"/>
    <p:sldLayoutId id="2147486110" r:id="rId28"/>
    <p:sldLayoutId id="2147486111" r:id="rId29"/>
    <p:sldLayoutId id="2147486112" r:id="rId30"/>
    <p:sldLayoutId id="2147486113" r:id="rId31"/>
    <p:sldLayoutId id="2147486114" r:id="rId32"/>
    <p:sldLayoutId id="2147486115" r:id="rId33"/>
    <p:sldLayoutId id="2147486116" r:id="rId34"/>
    <p:sldLayoutId id="2147486117" r:id="rId35"/>
    <p:sldLayoutId id="2147486118" r:id="rId36"/>
    <p:sldLayoutId id="2147486119" r:id="rId37"/>
    <p:sldLayoutId id="2147486120" r:id="rId38"/>
    <p:sldLayoutId id="2147486121" r:id="rId39"/>
    <p:sldLayoutId id="2147486122" r:id="rId40"/>
    <p:sldLayoutId id="2147486123" r:id="rId41"/>
    <p:sldLayoutId id="2147486124" r:id="rId42"/>
    <p:sldLayoutId id="2147486125" r:id="rId43"/>
    <p:sldLayoutId id="2147486126" r:id="rId44"/>
    <p:sldLayoutId id="2147486127" r:id="rId45"/>
    <p:sldLayoutId id="2147486128" r:id="rId46"/>
    <p:sldLayoutId id="2147486129" r:id="rId47"/>
    <p:sldLayoutId id="214748613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3136229"/>
      </p:ext>
    </p:extLst>
  </p:cSld>
  <p:clrMap bg1="dk1" tx1="lt1" bg2="dk2" tx2="lt2" accent1="accent1" accent2="accent2" accent3="accent3" accent4="accent4" accent5="accent5" accent6="accent6" hlink="hlink" folHlink="folHlink"/>
  <p:sldLayoutIdLst>
    <p:sldLayoutId id="2147486133" r:id="rId1"/>
    <p:sldLayoutId id="2147486134" r:id="rId2"/>
    <p:sldLayoutId id="2147486135" r:id="rId3"/>
    <p:sldLayoutId id="2147486136" r:id="rId4"/>
    <p:sldLayoutId id="2147486137" r:id="rId5"/>
    <p:sldLayoutId id="2147486138" r:id="rId6"/>
    <p:sldLayoutId id="2147486139" r:id="rId7"/>
    <p:sldLayoutId id="2147486140" r:id="rId8"/>
    <p:sldLayoutId id="2147486141" r:id="rId9"/>
    <p:sldLayoutId id="2147486142" r:id="rId10"/>
    <p:sldLayoutId id="2147486143" r:id="rId11"/>
    <p:sldLayoutId id="2147486144" r:id="rId12"/>
    <p:sldLayoutId id="2147486145" r:id="rId13"/>
    <p:sldLayoutId id="2147486146" r:id="rId14"/>
    <p:sldLayoutId id="2147486147" r:id="rId15"/>
    <p:sldLayoutId id="2147486148" r:id="rId16"/>
    <p:sldLayoutId id="2147486149" r:id="rId17"/>
    <p:sldLayoutId id="2147486150" r:id="rId18"/>
    <p:sldLayoutId id="2147486151" r:id="rId19"/>
    <p:sldLayoutId id="2147486152" r:id="rId20"/>
    <p:sldLayoutId id="2147486153" r:id="rId21"/>
    <p:sldLayoutId id="2147486154" r:id="rId22"/>
    <p:sldLayoutId id="2147486155" r:id="rId23"/>
    <p:sldLayoutId id="2147486156" r:id="rId24"/>
    <p:sldLayoutId id="2147486157" r:id="rId25"/>
    <p:sldLayoutId id="2147486158" r:id="rId26"/>
    <p:sldLayoutId id="2147486159" r:id="rId27"/>
    <p:sldLayoutId id="2147486160" r:id="rId28"/>
    <p:sldLayoutId id="2147486161" r:id="rId29"/>
    <p:sldLayoutId id="2147486162" r:id="rId30"/>
    <p:sldLayoutId id="2147486163" r:id="rId31"/>
    <p:sldLayoutId id="2147486164" r:id="rId32"/>
    <p:sldLayoutId id="2147486165" r:id="rId33"/>
    <p:sldLayoutId id="2147486166" r:id="rId34"/>
    <p:sldLayoutId id="2147486167" r:id="rId35"/>
    <p:sldLayoutId id="2147486168" r:id="rId36"/>
    <p:sldLayoutId id="2147486169" r:id="rId37"/>
    <p:sldLayoutId id="2147486170" r:id="rId38"/>
    <p:sldLayoutId id="2147486171" r:id="rId39"/>
    <p:sldLayoutId id="2147486172" r:id="rId40"/>
    <p:sldLayoutId id="2147486173" r:id="rId41"/>
    <p:sldLayoutId id="2147486174" r:id="rId42"/>
    <p:sldLayoutId id="2147486175" r:id="rId43"/>
    <p:sldLayoutId id="2147486176" r:id="rId44"/>
    <p:sldLayoutId id="2147486177" r:id="rId45"/>
    <p:sldLayoutId id="2147486178" r:id="rId46"/>
    <p:sldLayoutId id="2147486179" r:id="rId47"/>
    <p:sldLayoutId id="2147486180" r:id="rId48"/>
    <p:sldLayoutId id="21474861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66.xml"/><Relationship Id="rId4" Type="http://schemas.openxmlformats.org/officeDocument/2006/relationships/image" Target="../media/image57.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66.xml"/></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66.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66.xml"/><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66.xml"/><Relationship Id="rId4" Type="http://schemas.openxmlformats.org/officeDocument/2006/relationships/image" Target="../media/image6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66.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66.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66.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66.xml"/><Relationship Id="rId4" Type="http://schemas.openxmlformats.org/officeDocument/2006/relationships/image" Target="../media/image64.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66.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98.xml"/><Relationship Id="rId6" Type="http://schemas.openxmlformats.org/officeDocument/2006/relationships/hyperlink" Target="https://luke.geek.nz/" TargetMode="External"/><Relationship Id="rId5" Type="http://schemas.openxmlformats.org/officeDocument/2006/relationships/hyperlink" Target="https://www.linkedin.com/in/ljmurray/" TargetMode="External"/><Relationship Id="rId4" Type="http://schemas.openxmlformats.org/officeDocument/2006/relationships/hyperlink" Target="https://x.com/lukemurraynz" TargetMode="External"/><Relationship Id="rId9" Type="http://schemas.openxmlformats.org/officeDocument/2006/relationships/image" Target="../media/image4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66.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66.xml"/><Relationship Id="rId6" Type="http://schemas.openxmlformats.org/officeDocument/2006/relationships/image" Target="../media/image66.png"/><Relationship Id="rId5" Type="http://schemas.openxmlformats.org/officeDocument/2006/relationships/image" Target="../media/image63.png"/><Relationship Id="rId4" Type="http://schemas.openxmlformats.org/officeDocument/2006/relationships/image" Target="../media/image65.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66.xml"/><Relationship Id="rId4" Type="http://schemas.openxmlformats.org/officeDocument/2006/relationships/image" Target="../media/image67.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66.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66.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66.xml"/><Relationship Id="rId6" Type="http://schemas.openxmlformats.org/officeDocument/2006/relationships/image" Target="../media/image70.png"/><Relationship Id="rId5" Type="http://schemas.openxmlformats.org/officeDocument/2006/relationships/image" Target="../media/image69.jpeg"/><Relationship Id="rId4" Type="http://schemas.openxmlformats.org/officeDocument/2006/relationships/image" Target="../media/image68.png"/></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6.xml"/><Relationship Id="rId1" Type="http://schemas.openxmlformats.org/officeDocument/2006/relationships/slideLayout" Target="../slideLayouts/slideLayout246.xml"/><Relationship Id="rId4" Type="http://schemas.openxmlformats.org/officeDocument/2006/relationships/image" Target="../media/image56.sv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14.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14.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14.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98.xml"/><Relationship Id="rId5" Type="http://schemas.microsoft.com/office/2007/relationships/hdphoto" Target="../media/hdphoto1.wdp"/><Relationship Id="rId4" Type="http://schemas.openxmlformats.org/officeDocument/2006/relationships/image" Target="../media/image45.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5.jpeg"/><Relationship Id="rId2" Type="http://schemas.openxmlformats.org/officeDocument/2006/relationships/notesSlide" Target="../notesSlides/notesSlide30.xml"/><Relationship Id="rId1" Type="http://schemas.openxmlformats.org/officeDocument/2006/relationships/slideLayout" Target="../slideLayouts/slideLayout214.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14.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14.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14.xml"/></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41.png"/><Relationship Id="rId7" Type="http://schemas.openxmlformats.org/officeDocument/2006/relationships/image" Target="../media/image80.jpeg"/><Relationship Id="rId2" Type="http://schemas.openxmlformats.org/officeDocument/2006/relationships/notesSlide" Target="../notesSlides/notesSlide34.xml"/><Relationship Id="rId1" Type="http://schemas.openxmlformats.org/officeDocument/2006/relationships/slideLayout" Target="../slideLayouts/slideLayout214.xml"/><Relationship Id="rId6" Type="http://schemas.openxmlformats.org/officeDocument/2006/relationships/image" Target="../media/image79.png"/><Relationship Id="rId5" Type="http://schemas.openxmlformats.org/officeDocument/2006/relationships/image" Target="../media/image78.jpeg"/><Relationship Id="rId4" Type="http://schemas.openxmlformats.org/officeDocument/2006/relationships/image" Target="../media/image77.png"/></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14.xml"/><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14.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1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14.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14.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98.xml"/><Relationship Id="rId5" Type="http://schemas.microsoft.com/office/2007/relationships/hdphoto" Target="../media/hdphoto2.wdp"/><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0.xml"/><Relationship Id="rId1" Type="http://schemas.openxmlformats.org/officeDocument/2006/relationships/slideLayout" Target="../slideLayouts/slideLayout214.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14.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2.xml"/><Relationship Id="rId1" Type="http://schemas.openxmlformats.org/officeDocument/2006/relationships/slideLayout" Target="../slideLayouts/slideLayout214.xml"/><Relationship Id="rId5" Type="http://schemas.openxmlformats.org/officeDocument/2006/relationships/image" Target="../media/image88.png"/><Relationship Id="rId4" Type="http://schemas.openxmlformats.org/officeDocument/2006/relationships/image" Target="../media/image87.png"/></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3.xml"/><Relationship Id="rId1" Type="http://schemas.openxmlformats.org/officeDocument/2006/relationships/slideLayout" Target="../slideLayouts/slideLayout246.xml"/><Relationship Id="rId4" Type="http://schemas.openxmlformats.org/officeDocument/2006/relationships/image" Target="../media/image54.sv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14.xml"/><Relationship Id="rId4" Type="http://schemas.openxmlformats.org/officeDocument/2006/relationships/image" Target="../media/image89.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14.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14.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214.xml"/><Relationship Id="rId6" Type="http://schemas.openxmlformats.org/officeDocument/2006/relationships/image" Target="../media/image91.png"/><Relationship Id="rId5" Type="http://schemas.openxmlformats.org/officeDocument/2006/relationships/image" Target="../media/image84.png"/><Relationship Id="rId4" Type="http://schemas.openxmlformats.org/officeDocument/2006/relationships/image" Target="../media/image9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14.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6.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14.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14.xml"/><Relationship Id="rId5" Type="http://schemas.openxmlformats.org/officeDocument/2006/relationships/image" Target="../media/image91.png"/><Relationship Id="rId4" Type="http://schemas.openxmlformats.org/officeDocument/2006/relationships/image" Target="../media/image94.png"/></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14.xml"/><Relationship Id="rId4" Type="http://schemas.openxmlformats.org/officeDocument/2006/relationships/image" Target="../media/image95.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14.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14.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14.xml"/><Relationship Id="rId6" Type="http://schemas.openxmlformats.org/officeDocument/2006/relationships/image" Target="../media/image97.png"/><Relationship Id="rId5" Type="http://schemas.openxmlformats.org/officeDocument/2006/relationships/image" Target="../media/image91.png"/><Relationship Id="rId4" Type="http://schemas.openxmlformats.org/officeDocument/2006/relationships/image" Target="../media/image96.png"/></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14.xml"/><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14.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14.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9.xml"/><Relationship Id="rId1" Type="http://schemas.openxmlformats.org/officeDocument/2006/relationships/slideLayout" Target="../slideLayouts/slideLayout214.xml"/><Relationship Id="rId6" Type="http://schemas.openxmlformats.org/officeDocument/2006/relationships/image" Target="../media/image84.png"/><Relationship Id="rId5" Type="http://schemas.openxmlformats.org/officeDocument/2006/relationships/image" Target="../media/image91.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98.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0.xml"/><Relationship Id="rId1" Type="http://schemas.openxmlformats.org/officeDocument/2006/relationships/slideLayout" Target="../slideLayouts/slideLayout246.xml"/><Relationship Id="rId4" Type="http://schemas.openxmlformats.org/officeDocument/2006/relationships/image" Target="../media/image52.sv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214.xml"/><Relationship Id="rId4" Type="http://schemas.openxmlformats.org/officeDocument/2006/relationships/image" Target="../media/image100.pn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214.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3.xml"/><Relationship Id="rId1" Type="http://schemas.openxmlformats.org/officeDocument/2006/relationships/slideLayout" Target="../slideLayouts/slideLayout214.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14.xml"/><Relationship Id="rId5" Type="http://schemas.openxmlformats.org/officeDocument/2006/relationships/image" Target="../media/image102.png"/><Relationship Id="rId4" Type="http://schemas.openxmlformats.org/officeDocument/2006/relationships/image" Target="../media/image101.png"/></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14.xml"/><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14.xml"/></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14.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14.xml"/><Relationship Id="rId6" Type="http://schemas.openxmlformats.org/officeDocument/2006/relationships/image" Target="../media/image74.png"/><Relationship Id="rId5" Type="http://schemas.openxmlformats.org/officeDocument/2006/relationships/image" Target="../media/image105.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214.xml"/><Relationship Id="rId4" Type="http://schemas.openxmlformats.org/officeDocument/2006/relationships/image" Target="../media/image106.pn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svg"/><Relationship Id="rId3" Type="http://schemas.openxmlformats.org/officeDocument/2006/relationships/image" Target="../media/image41.png"/><Relationship Id="rId7" Type="http://schemas.openxmlformats.org/officeDocument/2006/relationships/image" Target="../media/image50.svg"/><Relationship Id="rId12"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98.xml"/><Relationship Id="rId6" Type="http://schemas.openxmlformats.org/officeDocument/2006/relationships/image" Target="../media/image49.png"/><Relationship Id="rId11" Type="http://schemas.openxmlformats.org/officeDocument/2006/relationships/image" Target="../media/image54.svg"/><Relationship Id="rId5" Type="http://schemas.openxmlformats.org/officeDocument/2006/relationships/image" Target="../media/image48.sv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svg"/></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14.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14.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14.xml"/><Relationship Id="rId5" Type="http://schemas.openxmlformats.org/officeDocument/2006/relationships/image" Target="../media/image79.png"/><Relationship Id="rId4" Type="http://schemas.openxmlformats.org/officeDocument/2006/relationships/image" Target="../media/image107.png"/></Relationships>
</file>

<file path=ppt/slides/_rels/slide7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3.xml"/><Relationship Id="rId1" Type="http://schemas.openxmlformats.org/officeDocument/2006/relationships/slideLayout" Target="../slideLayouts/slideLayout214.xml"/><Relationship Id="rId4" Type="http://schemas.openxmlformats.org/officeDocument/2006/relationships/image" Target="../media/image108.png"/></Relationships>
</file>

<file path=ppt/slides/_rels/slide7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4.xml"/><Relationship Id="rId1" Type="http://schemas.openxmlformats.org/officeDocument/2006/relationships/slideLayout" Target="../slideLayouts/slideLayout214.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14.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14.xml"/><Relationship Id="rId4" Type="http://schemas.openxmlformats.org/officeDocument/2006/relationships/image" Target="../media/image108.png"/></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246.xml"/><Relationship Id="rId4" Type="http://schemas.openxmlformats.org/officeDocument/2006/relationships/image" Target="../media/image50.sv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14.xml"/><Relationship Id="rId4" Type="http://schemas.openxmlformats.org/officeDocument/2006/relationships/image" Target="../media/image109.png"/></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214.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98.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214.xml"/></Relationships>
</file>

<file path=ppt/slides/_rels/slide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1.xml"/><Relationship Id="rId1" Type="http://schemas.openxmlformats.org/officeDocument/2006/relationships/slideLayout" Target="../slideLayouts/slideLayout214.xml"/><Relationship Id="rId5" Type="http://schemas.openxmlformats.org/officeDocument/2006/relationships/image" Target="../media/image111.png"/><Relationship Id="rId4" Type="http://schemas.openxmlformats.org/officeDocument/2006/relationships/image" Target="../media/image110.png"/></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214.xml"/><Relationship Id="rId4" Type="http://schemas.openxmlformats.org/officeDocument/2006/relationships/image" Target="../media/image112.png"/></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214.xml"/></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214.xml"/></Relationships>
</file>

<file path=ppt/slides/_rels/slide8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5.jpeg"/><Relationship Id="rId2" Type="http://schemas.openxmlformats.org/officeDocument/2006/relationships/notesSlide" Target="../notesSlides/notesSlide85.xml"/><Relationship Id="rId1" Type="http://schemas.openxmlformats.org/officeDocument/2006/relationships/slideLayout" Target="../slideLayouts/slideLayout214.xml"/><Relationship Id="rId6" Type="http://schemas.openxmlformats.org/officeDocument/2006/relationships/image" Target="../media/image73.png"/><Relationship Id="rId5" Type="http://schemas.openxmlformats.org/officeDocument/2006/relationships/image" Target="../media/image114.jpeg"/><Relationship Id="rId4" Type="http://schemas.openxmlformats.org/officeDocument/2006/relationships/image" Target="../media/image113.png"/></Relationships>
</file>

<file path=ppt/slides/_rels/slide8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6.xml"/><Relationship Id="rId1" Type="http://schemas.openxmlformats.org/officeDocument/2006/relationships/slideLayout" Target="../slideLayouts/slideLayout214.xml"/><Relationship Id="rId4" Type="http://schemas.openxmlformats.org/officeDocument/2006/relationships/image" Target="../media/image115.png"/></Relationships>
</file>

<file path=ppt/slides/_rels/slide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7.xml"/><Relationship Id="rId1" Type="http://schemas.openxmlformats.org/officeDocument/2006/relationships/slideLayout" Target="../slideLayouts/slideLayout214.xml"/></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214.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14.xml"/><Relationship Id="rId4" Type="http://schemas.openxmlformats.org/officeDocument/2006/relationships/image" Target="../media/image116.png"/></Relationships>
</file>

<file path=ppt/slides/_rels/slide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9.xml"/><Relationship Id="rId1" Type="http://schemas.openxmlformats.org/officeDocument/2006/relationships/slideLayout" Target="../slideLayouts/slideLayout246.xml"/><Relationship Id="rId4" Type="http://schemas.openxmlformats.org/officeDocument/2006/relationships/image" Target="../media/image48.sv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214.xml"/><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1.xml"/><Relationship Id="rId1" Type="http://schemas.openxmlformats.org/officeDocument/2006/relationships/slideLayout" Target="../slideLayouts/slideLayout214.xml"/></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214.xml"/></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3.xml"/><Relationship Id="rId1" Type="http://schemas.openxmlformats.org/officeDocument/2006/relationships/slideLayout" Target="../slideLayouts/slideLayout214.xml"/><Relationship Id="rId6" Type="http://schemas.openxmlformats.org/officeDocument/2006/relationships/image" Target="../media/image75.jpeg"/><Relationship Id="rId5" Type="http://schemas.openxmlformats.org/officeDocument/2006/relationships/image" Target="../media/image119.jpeg"/><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98.xml"/></Relationships>
</file>

<file path=ppt/slides/_rels/slide95.xml.rels><?xml version="1.0" encoding="UTF-8" standalone="yes"?>
<Relationships xmlns="http://schemas.openxmlformats.org/package/2006/relationships"><Relationship Id="rId3" Type="http://schemas.openxmlformats.org/officeDocument/2006/relationships/hyperlink" Target="https://learn.microsoft.com/en-us/azure/cloud-adoption-framework/?WT.mc_id=AZ-MVP-5004796" TargetMode="External"/><Relationship Id="rId2" Type="http://schemas.openxmlformats.org/officeDocument/2006/relationships/notesSlide" Target="../notesSlides/notesSlide95.xml"/><Relationship Id="rId1" Type="http://schemas.openxmlformats.org/officeDocument/2006/relationships/slideLayout" Target="../slideLayouts/slideLayout266.xml"/><Relationship Id="rId5" Type="http://schemas.openxmlformats.org/officeDocument/2006/relationships/hyperlink" Target="https://learn.microsoft.com/azure/architecture/" TargetMode="External"/><Relationship Id="rId4" Type="http://schemas.openxmlformats.org/officeDocument/2006/relationships/hyperlink" Target="https://learn.microsoft.com/azure/well-architected/?WT.mc_id=AZ-MVP-5004796"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298.xml"/><Relationship Id="rId5" Type="http://schemas.microsoft.com/office/2007/relationships/hdphoto" Target="../media/hdphoto1.wdp"/><Relationship Id="rId4" Type="http://schemas.openxmlformats.org/officeDocument/2006/relationships/image" Target="../media/image45.png"/></Relationships>
</file>

<file path=ppt/slides/_rels/slide97.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97.xml"/><Relationship Id="rId1" Type="http://schemas.openxmlformats.org/officeDocument/2006/relationships/slideLayout" Target="../slideLayouts/slideLayout298.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98.xml"/></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9.xml"/><Relationship Id="rId1" Type="http://schemas.openxmlformats.org/officeDocument/2006/relationships/slideLayout" Target="../slideLayouts/slideLayout2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420842A-4DDD-C853-9B79-CAAFC380052A}"/>
              </a:ext>
            </a:extLst>
          </p:cNvPr>
          <p:cNvSpPr txBox="1"/>
          <p:nvPr/>
        </p:nvSpPr>
        <p:spPr>
          <a:xfrm>
            <a:off x="2378528" y="3708179"/>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Design Patterns</a:t>
            </a:r>
          </a:p>
        </p:txBody>
      </p:sp>
      <p:sp>
        <p:nvSpPr>
          <p:cNvPr id="2" name="TextBox 1">
            <a:extLst>
              <a:ext uri="{FF2B5EF4-FFF2-40B4-BE49-F238E27FC236}">
                <a16:creationId xmlns:a16="http://schemas.microsoft.com/office/drawing/2014/main" id="{F04BEC8F-37ED-FC0E-A9DE-90942A0F499C}"/>
              </a:ext>
            </a:extLst>
          </p:cNvPr>
          <p:cNvSpPr txBox="1"/>
          <p:nvPr/>
        </p:nvSpPr>
        <p:spPr>
          <a:xfrm>
            <a:off x="2083707" y="2571266"/>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Cloud</a:t>
            </a:r>
          </a:p>
        </p:txBody>
      </p:sp>
    </p:spTree>
    <p:extLst>
      <p:ext uri="{BB962C8B-B14F-4D97-AF65-F5344CB8AC3E}">
        <p14:creationId xmlns:p14="http://schemas.microsoft.com/office/powerpoint/2010/main" val="44632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Cache Aside</a:t>
            </a:r>
          </a:p>
        </p:txBody>
      </p:sp>
      <p:sp>
        <p:nvSpPr>
          <p:cNvPr id="2" name="Folded Corner 8">
            <a:extLst>
              <a:ext uri="{FF2B5EF4-FFF2-40B4-BE49-F238E27FC236}">
                <a16:creationId xmlns:a16="http://schemas.microsoft.com/office/drawing/2014/main" id="{B9D8F14B-2BCE-95D8-5FA6-2703836DE9FB}"/>
              </a:ext>
            </a:extLst>
          </p:cNvPr>
          <p:cNvSpPr/>
          <p:nvPr/>
        </p:nvSpPr>
        <p:spPr>
          <a:xfrm>
            <a:off x="2210750" y="2259351"/>
            <a:ext cx="2731364" cy="302021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Applications use a cache to improve repeated access to information held in a data store. </a:t>
            </a:r>
          </a:p>
          <a:p>
            <a:pPr algn="ctr"/>
            <a:endParaRPr lang="en-US" sz="1600" dirty="0">
              <a:solidFill>
                <a:srgbClr val="3A4953"/>
              </a:solidFill>
            </a:endParaRPr>
          </a:p>
          <a:p>
            <a:pPr algn="ctr"/>
            <a:r>
              <a:rPr lang="en-US" sz="1600" dirty="0">
                <a:solidFill>
                  <a:srgbClr val="3A4953"/>
                </a:solidFill>
              </a:rPr>
              <a:t>However, it's impractical to expect that cached data will always be completely consistent with the data in the data store</a:t>
            </a:r>
          </a:p>
        </p:txBody>
      </p:sp>
      <p:pic>
        <p:nvPicPr>
          <p:cNvPr id="5122" name="Picture 2" descr="Using the Cache-Aside pattern to store data in the cache">
            <a:extLst>
              <a:ext uri="{FF2B5EF4-FFF2-40B4-BE49-F238E27FC236}">
                <a16:creationId xmlns:a16="http://schemas.microsoft.com/office/drawing/2014/main" id="{3C3A0EF0-9B58-9671-5BC5-FAC2753DAC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4733" y="1436889"/>
            <a:ext cx="4038600" cy="4678045"/>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7632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Cache Aside</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3529753" y="2042736"/>
            <a:ext cx="1812475" cy="12300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Lifetime of cached data</a:t>
            </a:r>
          </a:p>
        </p:txBody>
      </p:sp>
      <p:sp>
        <p:nvSpPr>
          <p:cNvPr id="4" name="Folded Corner 8">
            <a:extLst>
              <a:ext uri="{FF2B5EF4-FFF2-40B4-BE49-F238E27FC236}">
                <a16:creationId xmlns:a16="http://schemas.microsoft.com/office/drawing/2014/main" id="{0BCE7F2A-1B22-A14C-4E51-9AC21FB9EB3A}"/>
              </a:ext>
            </a:extLst>
          </p:cNvPr>
          <p:cNvSpPr/>
          <p:nvPr/>
        </p:nvSpPr>
        <p:spPr>
          <a:xfrm>
            <a:off x="5342228" y="4319306"/>
            <a:ext cx="1812475" cy="12300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Evicting data</a:t>
            </a:r>
          </a:p>
        </p:txBody>
      </p:sp>
      <p:sp>
        <p:nvSpPr>
          <p:cNvPr id="5" name="Folded Corner 8">
            <a:extLst>
              <a:ext uri="{FF2B5EF4-FFF2-40B4-BE49-F238E27FC236}">
                <a16:creationId xmlns:a16="http://schemas.microsoft.com/office/drawing/2014/main" id="{E7F9DDCD-C986-1D2B-71C7-60445A836A41}"/>
              </a:ext>
            </a:extLst>
          </p:cNvPr>
          <p:cNvSpPr/>
          <p:nvPr/>
        </p:nvSpPr>
        <p:spPr>
          <a:xfrm>
            <a:off x="7366913" y="1934944"/>
            <a:ext cx="1812475" cy="12300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Priming the cache</a:t>
            </a:r>
          </a:p>
        </p:txBody>
      </p:sp>
      <p:sp>
        <p:nvSpPr>
          <p:cNvPr id="9" name="Folded Corner 8">
            <a:extLst>
              <a:ext uri="{FF2B5EF4-FFF2-40B4-BE49-F238E27FC236}">
                <a16:creationId xmlns:a16="http://schemas.microsoft.com/office/drawing/2014/main" id="{A5CE6259-2D28-40E3-5F91-3E514ABC61D4}"/>
              </a:ext>
            </a:extLst>
          </p:cNvPr>
          <p:cNvSpPr/>
          <p:nvPr/>
        </p:nvSpPr>
        <p:spPr>
          <a:xfrm>
            <a:off x="2509487" y="3661070"/>
            <a:ext cx="1812475" cy="12300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Consistency</a:t>
            </a:r>
          </a:p>
        </p:txBody>
      </p:sp>
      <p:sp>
        <p:nvSpPr>
          <p:cNvPr id="10" name="Folded Corner 8">
            <a:extLst>
              <a:ext uri="{FF2B5EF4-FFF2-40B4-BE49-F238E27FC236}">
                <a16:creationId xmlns:a16="http://schemas.microsoft.com/office/drawing/2014/main" id="{4EE06ACA-8EA0-08D1-36B3-1331CAB56C65}"/>
              </a:ext>
            </a:extLst>
          </p:cNvPr>
          <p:cNvSpPr/>
          <p:nvPr/>
        </p:nvSpPr>
        <p:spPr>
          <a:xfrm>
            <a:off x="7870040" y="3982603"/>
            <a:ext cx="2019816" cy="12300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Local (in-memory) caching</a:t>
            </a:r>
          </a:p>
        </p:txBody>
      </p:sp>
    </p:spTree>
    <p:extLst>
      <p:ext uri="{BB962C8B-B14F-4D97-AF65-F5344CB8AC3E}">
        <p14:creationId xmlns:p14="http://schemas.microsoft.com/office/powerpoint/2010/main" val="271394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Cache Aside</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2612571" y="2426600"/>
            <a:ext cx="2034369" cy="1720858"/>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A cache doesn't provide native read-through and write-through operations.</a:t>
            </a:r>
          </a:p>
        </p:txBody>
      </p:sp>
      <p:sp>
        <p:nvSpPr>
          <p:cNvPr id="7" name="Folded Corner 10">
            <a:extLst>
              <a:ext uri="{FF2B5EF4-FFF2-40B4-BE49-F238E27FC236}">
                <a16:creationId xmlns:a16="http://schemas.microsoft.com/office/drawing/2014/main" id="{550B6D94-D4FD-2A0A-678F-BBFF8EBD24B2}"/>
              </a:ext>
            </a:extLst>
          </p:cNvPr>
          <p:cNvSpPr/>
          <p:nvPr/>
        </p:nvSpPr>
        <p:spPr>
          <a:xfrm>
            <a:off x="5143503" y="2426599"/>
            <a:ext cx="2034369" cy="1231001"/>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Resource demand is unpredictable.</a:t>
            </a:r>
          </a:p>
        </p:txBody>
      </p:sp>
      <p:sp>
        <p:nvSpPr>
          <p:cNvPr id="11" name="Folded Corner 10">
            <a:extLst>
              <a:ext uri="{FF2B5EF4-FFF2-40B4-BE49-F238E27FC236}">
                <a16:creationId xmlns:a16="http://schemas.microsoft.com/office/drawing/2014/main" id="{CF485876-BF6D-E649-BC38-AB34A326B390}"/>
              </a:ext>
            </a:extLst>
          </p:cNvPr>
          <p:cNvSpPr/>
          <p:nvPr/>
        </p:nvSpPr>
        <p:spPr>
          <a:xfrm>
            <a:off x="7785480" y="2426598"/>
            <a:ext cx="2034369" cy="1231001"/>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the cached data set is NOT static</a:t>
            </a:r>
          </a:p>
        </p:txBody>
      </p:sp>
      <p:sp>
        <p:nvSpPr>
          <p:cNvPr id="12" name="Folded Corner 10">
            <a:extLst>
              <a:ext uri="{FF2B5EF4-FFF2-40B4-BE49-F238E27FC236}">
                <a16:creationId xmlns:a16="http://schemas.microsoft.com/office/drawing/2014/main" id="{9DB51CF9-6D7F-B457-B69D-12B548041591}"/>
              </a:ext>
            </a:extLst>
          </p:cNvPr>
          <p:cNvSpPr/>
          <p:nvPr/>
        </p:nvSpPr>
        <p:spPr>
          <a:xfrm>
            <a:off x="5656263" y="4241243"/>
            <a:ext cx="2643034" cy="1720858"/>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NOT caching session state information in a web application hosted in a web farm. </a:t>
            </a:r>
          </a:p>
        </p:txBody>
      </p:sp>
    </p:spTree>
    <p:extLst>
      <p:ext uri="{BB962C8B-B14F-4D97-AF65-F5344CB8AC3E}">
        <p14:creationId xmlns:p14="http://schemas.microsoft.com/office/powerpoint/2010/main" val="550771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Cache Aside</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pic>
        <p:nvPicPr>
          <p:cNvPr id="17" name="Picture 16">
            <a:extLst>
              <a:ext uri="{FF2B5EF4-FFF2-40B4-BE49-F238E27FC236}">
                <a16:creationId xmlns:a16="http://schemas.microsoft.com/office/drawing/2014/main" id="{865A8925-687E-F5EC-3C46-53DBDCBF5649}"/>
              </a:ext>
            </a:extLst>
          </p:cNvPr>
          <p:cNvPicPr>
            <a:picLocks noChangeAspect="1"/>
          </p:cNvPicPr>
          <p:nvPr/>
        </p:nvPicPr>
        <p:blipFill>
          <a:blip r:embed="rId4"/>
          <a:stretch>
            <a:fillRect/>
          </a:stretch>
        </p:blipFill>
        <p:spPr>
          <a:xfrm>
            <a:off x="3100286" y="1535920"/>
            <a:ext cx="5991428" cy="4487962"/>
          </a:xfrm>
          <a:prstGeom prst="roundRect">
            <a:avLst>
              <a:gd name="adj" fmla="val 8732"/>
            </a:avLst>
          </a:prstGeom>
        </p:spPr>
      </p:pic>
      <p:pic>
        <p:nvPicPr>
          <p:cNvPr id="1028" name="Picture 4" descr="Cache Redis Product icon | Microsoft Azure Color">
            <a:extLst>
              <a:ext uri="{FF2B5EF4-FFF2-40B4-BE49-F238E27FC236}">
                <a16:creationId xmlns:a16="http://schemas.microsoft.com/office/drawing/2014/main" id="{0790C6C9-D51D-4E94-8C66-D2259798E2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04586" y="5378668"/>
            <a:ext cx="774256" cy="64521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53558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Sharding</a:t>
            </a:r>
          </a:p>
        </p:txBody>
      </p:sp>
      <p:sp>
        <p:nvSpPr>
          <p:cNvPr id="2" name="Folded Corner 8">
            <a:extLst>
              <a:ext uri="{FF2B5EF4-FFF2-40B4-BE49-F238E27FC236}">
                <a16:creationId xmlns:a16="http://schemas.microsoft.com/office/drawing/2014/main" id="{B9D8F14B-2BCE-95D8-5FA6-2703836DE9FB}"/>
              </a:ext>
            </a:extLst>
          </p:cNvPr>
          <p:cNvSpPr/>
          <p:nvPr/>
        </p:nvSpPr>
        <p:spPr>
          <a:xfrm>
            <a:off x="1786815" y="1822528"/>
            <a:ext cx="2731364" cy="3839866"/>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A data store hosted by a single server might be subject to the following limitations:</a:t>
            </a:r>
          </a:p>
          <a:p>
            <a:pPr algn="ctr"/>
            <a:endParaRPr lang="en-US" sz="1600" dirty="0">
              <a:solidFill>
                <a:srgbClr val="3A4953"/>
              </a:solidFill>
            </a:endParaRPr>
          </a:p>
          <a:p>
            <a:pPr marL="285750" indent="-285750">
              <a:buFont typeface="Arial" panose="020B0604020202020204" pitchFamily="34" charset="0"/>
              <a:buChar char="•"/>
            </a:pPr>
            <a:r>
              <a:rPr lang="en-US" sz="1600" dirty="0">
                <a:solidFill>
                  <a:srgbClr val="3A4953"/>
                </a:solidFill>
              </a:rPr>
              <a:t>Storage space</a:t>
            </a:r>
          </a:p>
          <a:p>
            <a:pPr marL="285750" indent="-285750">
              <a:buFont typeface="Arial" panose="020B0604020202020204" pitchFamily="34" charset="0"/>
              <a:buChar char="•"/>
            </a:pPr>
            <a:r>
              <a:rPr lang="en-US" sz="1600" dirty="0">
                <a:solidFill>
                  <a:srgbClr val="3A4953"/>
                </a:solidFill>
              </a:rPr>
              <a:t>Computing resources.</a:t>
            </a:r>
          </a:p>
          <a:p>
            <a:pPr marL="285750" indent="-285750">
              <a:buFont typeface="Arial" panose="020B0604020202020204" pitchFamily="34" charset="0"/>
              <a:buChar char="•"/>
            </a:pPr>
            <a:r>
              <a:rPr lang="en-US" sz="1600" dirty="0">
                <a:solidFill>
                  <a:srgbClr val="3A4953"/>
                </a:solidFill>
              </a:rPr>
              <a:t>Network bandwidth</a:t>
            </a:r>
          </a:p>
          <a:p>
            <a:pPr marL="285750" indent="-285750">
              <a:buFont typeface="Arial" panose="020B0604020202020204" pitchFamily="34" charset="0"/>
              <a:buChar char="•"/>
            </a:pPr>
            <a:r>
              <a:rPr lang="en-US" sz="1600" dirty="0">
                <a:solidFill>
                  <a:srgbClr val="3A4953"/>
                </a:solidFill>
              </a:rPr>
              <a:t>Geography</a:t>
            </a:r>
          </a:p>
          <a:p>
            <a:pPr algn="ctr"/>
            <a:endParaRPr lang="en-US" sz="1600" dirty="0">
              <a:solidFill>
                <a:srgbClr val="3A4953"/>
              </a:solidFill>
            </a:endParaRPr>
          </a:p>
          <a:p>
            <a:r>
              <a:rPr lang="en-US" sz="1600" dirty="0">
                <a:solidFill>
                  <a:srgbClr val="3A4953"/>
                </a:solidFill>
              </a:rPr>
              <a:t>Vertical scaling isn't necessarily the best solution.</a:t>
            </a:r>
          </a:p>
        </p:txBody>
      </p:sp>
      <p:pic>
        <p:nvPicPr>
          <p:cNvPr id="1026" name="Picture 2" descr="Figure 2 - Storing sequential sets (ranges) of data in shards">
            <a:extLst>
              <a:ext uri="{FF2B5EF4-FFF2-40B4-BE49-F238E27FC236}">
                <a16:creationId xmlns:a16="http://schemas.microsoft.com/office/drawing/2014/main" id="{C3EE1EAB-6DDB-869A-2146-D8154F4BCA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745" y="1822528"/>
            <a:ext cx="5763714" cy="3795617"/>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0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Sharding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3529753" y="2042736"/>
            <a:ext cx="1812475" cy="12300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Shard balancing</a:t>
            </a:r>
          </a:p>
        </p:txBody>
      </p:sp>
      <p:sp>
        <p:nvSpPr>
          <p:cNvPr id="4" name="Folded Corner 8">
            <a:extLst>
              <a:ext uri="{FF2B5EF4-FFF2-40B4-BE49-F238E27FC236}">
                <a16:creationId xmlns:a16="http://schemas.microsoft.com/office/drawing/2014/main" id="{0BCE7F2A-1B22-A14C-4E51-9AC21FB9EB3A}"/>
              </a:ext>
            </a:extLst>
          </p:cNvPr>
          <p:cNvSpPr/>
          <p:nvPr/>
        </p:nvSpPr>
        <p:spPr>
          <a:xfrm>
            <a:off x="5342228" y="4114800"/>
            <a:ext cx="1812475" cy="143459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Designing for scalability (storage nodes – data &amp; throughput)</a:t>
            </a:r>
          </a:p>
        </p:txBody>
      </p:sp>
      <p:sp>
        <p:nvSpPr>
          <p:cNvPr id="5" name="Folded Corner 8">
            <a:extLst>
              <a:ext uri="{FF2B5EF4-FFF2-40B4-BE49-F238E27FC236}">
                <a16:creationId xmlns:a16="http://schemas.microsoft.com/office/drawing/2014/main" id="{E7F9DDCD-C986-1D2B-71C7-60445A836A41}"/>
              </a:ext>
            </a:extLst>
          </p:cNvPr>
          <p:cNvSpPr/>
          <p:nvPr/>
        </p:nvSpPr>
        <p:spPr>
          <a:xfrm>
            <a:off x="7366913" y="1934944"/>
            <a:ext cx="1812475" cy="12300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Using stable and unique keys data to determine sharding state</a:t>
            </a:r>
          </a:p>
        </p:txBody>
      </p:sp>
      <p:sp>
        <p:nvSpPr>
          <p:cNvPr id="9" name="Folded Corner 8">
            <a:extLst>
              <a:ext uri="{FF2B5EF4-FFF2-40B4-BE49-F238E27FC236}">
                <a16:creationId xmlns:a16="http://schemas.microsoft.com/office/drawing/2014/main" id="{A5CE6259-2D28-40E3-5F91-3E514ABC61D4}"/>
              </a:ext>
            </a:extLst>
          </p:cNvPr>
          <p:cNvSpPr/>
          <p:nvPr/>
        </p:nvSpPr>
        <p:spPr>
          <a:xfrm>
            <a:off x="2509487" y="3661070"/>
            <a:ext cx="1812475" cy="12300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Efficient query design to query sharding data</a:t>
            </a:r>
          </a:p>
        </p:txBody>
      </p:sp>
      <p:sp>
        <p:nvSpPr>
          <p:cNvPr id="10" name="Folded Corner 8">
            <a:extLst>
              <a:ext uri="{FF2B5EF4-FFF2-40B4-BE49-F238E27FC236}">
                <a16:creationId xmlns:a16="http://schemas.microsoft.com/office/drawing/2014/main" id="{4EE06ACA-8EA0-08D1-36B3-1331CAB56C65}"/>
              </a:ext>
            </a:extLst>
          </p:cNvPr>
          <p:cNvSpPr/>
          <p:nvPr/>
        </p:nvSpPr>
        <p:spPr>
          <a:xfrm>
            <a:off x="7870040" y="3982603"/>
            <a:ext cx="2019816" cy="12300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Monitoring, backup and maintaining </a:t>
            </a:r>
            <a:r>
              <a:rPr lang="en-US" sz="1600" dirty="0" err="1">
                <a:solidFill>
                  <a:srgbClr val="3A4953"/>
                </a:solidFill>
              </a:rPr>
              <a:t>consitancy</a:t>
            </a:r>
            <a:r>
              <a:rPr lang="en-US" sz="1600" dirty="0">
                <a:solidFill>
                  <a:srgbClr val="3A4953"/>
                </a:solidFill>
              </a:rPr>
              <a:t> of multiple shards</a:t>
            </a:r>
          </a:p>
        </p:txBody>
      </p:sp>
    </p:spTree>
    <p:extLst>
      <p:ext uri="{BB962C8B-B14F-4D97-AF65-F5344CB8AC3E}">
        <p14:creationId xmlns:p14="http://schemas.microsoft.com/office/powerpoint/2010/main" val="26876419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Sharding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2612571" y="2192215"/>
            <a:ext cx="2034369" cy="1955243"/>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Data store is likely to need to scale beyond the resources of a single storage node.</a:t>
            </a:r>
          </a:p>
        </p:txBody>
      </p:sp>
      <p:sp>
        <p:nvSpPr>
          <p:cNvPr id="7" name="Folded Corner 10">
            <a:extLst>
              <a:ext uri="{FF2B5EF4-FFF2-40B4-BE49-F238E27FC236}">
                <a16:creationId xmlns:a16="http://schemas.microsoft.com/office/drawing/2014/main" id="{550B6D94-D4FD-2A0A-678F-BBFF8EBD24B2}"/>
              </a:ext>
            </a:extLst>
          </p:cNvPr>
          <p:cNvSpPr/>
          <p:nvPr/>
        </p:nvSpPr>
        <p:spPr>
          <a:xfrm>
            <a:off x="5143503" y="1936743"/>
            <a:ext cx="2034369" cy="172085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Improve performance  by reducing contention on a single data store.</a:t>
            </a:r>
          </a:p>
        </p:txBody>
      </p:sp>
      <p:sp>
        <p:nvSpPr>
          <p:cNvPr id="4" name="Folded Corner 10">
            <a:extLst>
              <a:ext uri="{FF2B5EF4-FFF2-40B4-BE49-F238E27FC236}">
                <a16:creationId xmlns:a16="http://schemas.microsoft.com/office/drawing/2014/main" id="{A3DA6910-787B-977A-6D9C-FDDF0152896F}"/>
              </a:ext>
            </a:extLst>
          </p:cNvPr>
          <p:cNvSpPr/>
          <p:nvPr/>
        </p:nvSpPr>
        <p:spPr>
          <a:xfrm>
            <a:off x="7674435" y="2016853"/>
            <a:ext cx="2034369" cy="1152983"/>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Improve resilience and reliability.</a:t>
            </a:r>
          </a:p>
        </p:txBody>
      </p:sp>
      <p:sp>
        <p:nvSpPr>
          <p:cNvPr id="5" name="Folded Corner 10">
            <a:extLst>
              <a:ext uri="{FF2B5EF4-FFF2-40B4-BE49-F238E27FC236}">
                <a16:creationId xmlns:a16="http://schemas.microsoft.com/office/drawing/2014/main" id="{803CF998-8920-E3CC-B6FD-63B43A354996}"/>
              </a:ext>
            </a:extLst>
          </p:cNvPr>
          <p:cNvSpPr/>
          <p:nvPr/>
        </p:nvSpPr>
        <p:spPr>
          <a:xfrm>
            <a:off x="4646940" y="4252966"/>
            <a:ext cx="2034369" cy="1720856"/>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Optimize cost by multiple instances of less expensive compute or storage.</a:t>
            </a:r>
          </a:p>
        </p:txBody>
      </p:sp>
      <p:sp>
        <p:nvSpPr>
          <p:cNvPr id="9" name="Folded Corner 10">
            <a:extLst>
              <a:ext uri="{FF2B5EF4-FFF2-40B4-BE49-F238E27FC236}">
                <a16:creationId xmlns:a16="http://schemas.microsoft.com/office/drawing/2014/main" id="{5DE4CE4D-88B1-5410-3BED-D5D1CBB35F8E}"/>
              </a:ext>
            </a:extLst>
          </p:cNvPr>
          <p:cNvSpPr/>
          <p:nvPr/>
        </p:nvSpPr>
        <p:spPr>
          <a:xfrm>
            <a:off x="7785480" y="3613145"/>
            <a:ext cx="2034369" cy="1720856"/>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Geographical Optimization based on where users or systems are located.</a:t>
            </a:r>
          </a:p>
        </p:txBody>
      </p:sp>
    </p:spTree>
    <p:extLst>
      <p:ext uri="{BB962C8B-B14F-4D97-AF65-F5344CB8AC3E}">
        <p14:creationId xmlns:p14="http://schemas.microsoft.com/office/powerpoint/2010/main" val="28425946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Sharding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pic>
        <p:nvPicPr>
          <p:cNvPr id="2050" name="Picture 2" descr="Diagram that shows an Azure App Service, four Azure SQL Databases, and one Azure AI Search.">
            <a:extLst>
              <a:ext uri="{FF2B5EF4-FFF2-40B4-BE49-F238E27FC236}">
                <a16:creationId xmlns:a16="http://schemas.microsoft.com/office/drawing/2014/main" id="{291E948D-E798-3E22-B37F-897B3EF229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2319" y="1620048"/>
            <a:ext cx="7247362" cy="4491909"/>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2052" name="Picture 4" descr="New Azure SQL Database free offer - Azure SQL Devs' Corner">
            <a:extLst>
              <a:ext uri="{FF2B5EF4-FFF2-40B4-BE49-F238E27FC236}">
                <a16:creationId xmlns:a16="http://schemas.microsoft.com/office/drawing/2014/main" id="{ABAD4489-1A5F-408E-872B-67C2FE83A9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7057" y="5417063"/>
            <a:ext cx="985410" cy="615881"/>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8" name="Picture 10" descr="Azure Storage Account - Blob - Overview (O11) | OutSystems">
            <a:extLst>
              <a:ext uri="{FF2B5EF4-FFF2-40B4-BE49-F238E27FC236}">
                <a16:creationId xmlns:a16="http://schemas.microsoft.com/office/drawing/2014/main" id="{49BA91A7-BC5A-3FE3-9D25-7BA20E7360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68807" y="4179667"/>
            <a:ext cx="985410" cy="9854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75604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Valet Key</a:t>
            </a:r>
          </a:p>
        </p:txBody>
      </p:sp>
      <p:sp>
        <p:nvSpPr>
          <p:cNvPr id="2" name="Folded Corner 8">
            <a:extLst>
              <a:ext uri="{FF2B5EF4-FFF2-40B4-BE49-F238E27FC236}">
                <a16:creationId xmlns:a16="http://schemas.microsoft.com/office/drawing/2014/main" id="{B9D8F14B-2BCE-95D8-5FA6-2703836DE9FB}"/>
              </a:ext>
            </a:extLst>
          </p:cNvPr>
          <p:cNvSpPr/>
          <p:nvPr/>
        </p:nvSpPr>
        <p:spPr>
          <a:xfrm>
            <a:off x="1768846" y="1405447"/>
            <a:ext cx="2731364" cy="462977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Client programs and web browsers often need to read and write files or data streams to and from an application's storage. Typically, the application will handle the movement of the data — either by fetching it from storage and streaming it to the client, or by reading the uploaded stream from the client and storing it in the data store. </a:t>
            </a:r>
          </a:p>
          <a:p>
            <a:pPr algn="ctr"/>
            <a:r>
              <a:rPr lang="en-US" sz="1600" dirty="0">
                <a:solidFill>
                  <a:srgbClr val="3A4953"/>
                </a:solidFill>
              </a:rPr>
              <a:t>However, this approach absorbs valuable resources such as compute, memory, and bandwidth.</a:t>
            </a:r>
          </a:p>
        </p:txBody>
      </p:sp>
      <p:pic>
        <p:nvPicPr>
          <p:cNvPr id="3074" name="Picture 2" descr="Diagram of a typical valet key pattern workflow.">
            <a:extLst>
              <a:ext uri="{FF2B5EF4-FFF2-40B4-BE49-F238E27FC236}">
                <a16:creationId xmlns:a16="http://schemas.microsoft.com/office/drawing/2014/main" id="{21843B43-C0A3-A187-55F0-34717CC4F4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7175" y="1643899"/>
            <a:ext cx="5835979" cy="4253745"/>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198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Valet Key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960918" y="1533646"/>
            <a:ext cx="1812475" cy="2690146"/>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Ensure that the token or key used for access is securely generated and transmitted to prevent unauthorized access</a:t>
            </a:r>
          </a:p>
        </p:txBody>
      </p:sp>
      <p:sp>
        <p:nvSpPr>
          <p:cNvPr id="4" name="Folded Corner 8">
            <a:extLst>
              <a:ext uri="{FF2B5EF4-FFF2-40B4-BE49-F238E27FC236}">
                <a16:creationId xmlns:a16="http://schemas.microsoft.com/office/drawing/2014/main" id="{0BCE7F2A-1B22-A14C-4E51-9AC21FB9EB3A}"/>
              </a:ext>
            </a:extLst>
          </p:cNvPr>
          <p:cNvSpPr/>
          <p:nvPr/>
        </p:nvSpPr>
        <p:spPr>
          <a:xfrm>
            <a:off x="3721827" y="4421653"/>
            <a:ext cx="1812475" cy="144643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Could introduce security and audit risks if not implemented correctly</a:t>
            </a:r>
          </a:p>
        </p:txBody>
      </p:sp>
      <p:sp>
        <p:nvSpPr>
          <p:cNvPr id="5" name="Folded Corner 8">
            <a:extLst>
              <a:ext uri="{FF2B5EF4-FFF2-40B4-BE49-F238E27FC236}">
                <a16:creationId xmlns:a16="http://schemas.microsoft.com/office/drawing/2014/main" id="{E7F9DDCD-C986-1D2B-71C7-60445A836A41}"/>
              </a:ext>
            </a:extLst>
          </p:cNvPr>
          <p:cNvSpPr/>
          <p:nvPr/>
        </p:nvSpPr>
        <p:spPr>
          <a:xfrm>
            <a:off x="8614488" y="1726117"/>
            <a:ext cx="1812475" cy="3045176"/>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Ensure that the resources are managed efficiently to avoid unnecessary costs, especially when dealing with frequent or large client requests</a:t>
            </a:r>
          </a:p>
        </p:txBody>
      </p:sp>
      <p:sp>
        <p:nvSpPr>
          <p:cNvPr id="9" name="Folded Corner 8">
            <a:extLst>
              <a:ext uri="{FF2B5EF4-FFF2-40B4-BE49-F238E27FC236}">
                <a16:creationId xmlns:a16="http://schemas.microsoft.com/office/drawing/2014/main" id="{A5CE6259-2D28-40E3-5F91-3E514ABC61D4}"/>
              </a:ext>
            </a:extLst>
          </p:cNvPr>
          <p:cNvSpPr/>
          <p:nvPr/>
        </p:nvSpPr>
        <p:spPr>
          <a:xfrm>
            <a:off x="4237265" y="2105796"/>
            <a:ext cx="1812475" cy="161454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Implement mechanisms to easily revoke access, if necessary, </a:t>
            </a:r>
          </a:p>
        </p:txBody>
      </p:sp>
      <p:sp>
        <p:nvSpPr>
          <p:cNvPr id="10" name="Folded Corner 8">
            <a:extLst>
              <a:ext uri="{FF2B5EF4-FFF2-40B4-BE49-F238E27FC236}">
                <a16:creationId xmlns:a16="http://schemas.microsoft.com/office/drawing/2014/main" id="{4EE06ACA-8EA0-08D1-36B3-1331CAB56C65}"/>
              </a:ext>
            </a:extLst>
          </p:cNvPr>
          <p:cNvSpPr/>
          <p:nvPr/>
        </p:nvSpPr>
        <p:spPr>
          <a:xfrm>
            <a:off x="6338141" y="3347173"/>
            <a:ext cx="2019816" cy="239475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 Cost savings from offloading processing must be weighed against the complexity of implementing and managing the Valet Key pattern</a:t>
            </a:r>
          </a:p>
        </p:txBody>
      </p:sp>
    </p:spTree>
    <p:extLst>
      <p:ext uri="{BB962C8B-B14F-4D97-AF65-F5344CB8AC3E}">
        <p14:creationId xmlns:p14="http://schemas.microsoft.com/office/powerpoint/2010/main" val="31714881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pic>
        <p:nvPicPr>
          <p:cNvPr id="3" name="Picture 2">
            <a:extLst>
              <a:ext uri="{FF2B5EF4-FFF2-40B4-BE49-F238E27FC236}">
                <a16:creationId xmlns:a16="http://schemas.microsoft.com/office/drawing/2014/main" id="{6CA45172-FEB2-37AF-0673-053074123185}"/>
              </a:ext>
            </a:extLst>
          </p:cNvPr>
          <p:cNvPicPr>
            <a:picLocks noChangeAspect="1"/>
          </p:cNvPicPr>
          <p:nvPr/>
        </p:nvPicPr>
        <p:blipFill>
          <a:blip r:embed="rId3">
            <a:alphaModFix amt="20000"/>
          </a:blip>
          <a:stretch>
            <a:fillRect/>
          </a:stretch>
        </p:blipFill>
        <p:spPr>
          <a:xfrm rot="11845735">
            <a:off x="-1211976" y="36140"/>
            <a:ext cx="7798855" cy="8068631"/>
          </a:xfrm>
          <a:prstGeom prst="rect">
            <a:avLst/>
          </a:prstGeom>
        </p:spPr>
      </p:pic>
      <p:sp>
        <p:nvSpPr>
          <p:cNvPr id="4" name="Rounded Rectangle 3_1">
            <a:extLst>
              <a:ext uri="{FF2B5EF4-FFF2-40B4-BE49-F238E27FC236}">
                <a16:creationId xmlns:a16="http://schemas.microsoft.com/office/drawing/2014/main" id="{FCEA1842-C101-B941-7704-DCA0463344BD}"/>
              </a:ext>
            </a:extLst>
          </p:cNvPr>
          <p:cNvSpPr/>
          <p:nvPr/>
        </p:nvSpPr>
        <p:spPr>
          <a:xfrm>
            <a:off x="478631" y="1761475"/>
            <a:ext cx="5969000" cy="3032449"/>
          </a:xfrm>
          <a:prstGeom prst="roundRect">
            <a:avLst>
              <a:gd name="adj" fmla="val 3632"/>
            </a:avLst>
          </a:prstGeom>
          <a:solidFill>
            <a:srgbClr val="FFFFFF"/>
          </a:solidFill>
          <a:ln w="10795" cap="flat" cmpd="sng" algn="ctr">
            <a:noFill/>
            <a:prstDash val="solid"/>
          </a:ln>
          <a:effectLst>
            <a:outerShdw blurRad="127000" dist="38100" dir="8100000" sx="101000" sy="101000" algn="tr" rotWithShape="0">
              <a:srgbClr val="CAC5B8">
                <a:alpha val="64000"/>
              </a:srgbClr>
            </a:outerShdw>
          </a:effectLst>
        </p:spPr>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mn-cs"/>
              </a:rPr>
              <a:t>Speaker: </a:t>
            </a:r>
            <a:r>
              <a:rPr kumimoji="0" lang="en-US" sz="2000" b="0" i="0" u="none" strike="noStrike" kern="0" cap="none" spc="0" normalizeH="0" baseline="0" noProof="0" dirty="0">
                <a:ln>
                  <a:noFill/>
                </a:ln>
                <a:solidFill>
                  <a:srgbClr val="000000"/>
                </a:solidFill>
                <a:effectLst/>
                <a:uLnTx/>
                <a:uFillTx/>
                <a:latin typeface="Segoe UI"/>
                <a:ea typeface="+mn-ea"/>
                <a:cs typeface="+mn-cs"/>
              </a:rPr>
              <a:t>Luke Murray</a:t>
            </a: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Microsoft Learn Expert and Microsoft Azure MVP, and Senior Consultant from Hamilton, New Zealand.</a:t>
            </a:r>
          </a:p>
        </p:txBody>
      </p:sp>
      <p:sp>
        <p:nvSpPr>
          <p:cNvPr id="5" name="Text Placeholder 7">
            <a:extLst>
              <a:ext uri="{FF2B5EF4-FFF2-40B4-BE49-F238E27FC236}">
                <a16:creationId xmlns:a16="http://schemas.microsoft.com/office/drawing/2014/main" id="{026256CE-8701-FE5E-5053-BF8A0D16D46B}"/>
              </a:ext>
            </a:extLst>
          </p:cNvPr>
          <p:cNvSpPr txBox="1">
            <a:spLocks/>
          </p:cNvSpPr>
          <p:nvPr/>
        </p:nvSpPr>
        <p:spPr>
          <a:xfrm>
            <a:off x="478632" y="5161772"/>
            <a:ext cx="5968999"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4"/>
              </a:rPr>
              <a:t>https://x.com/lukemurraynz</a:t>
            </a:r>
            <a:endPar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5"/>
              </a:rPr>
              <a:t>https://www.linkedin.com/in/ljmurray/</a:t>
            </a:r>
            <a:endPar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6"/>
              </a:rPr>
              <a:t>https://luke.geek.nz/</a:t>
            </a:r>
            <a:endPar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 name="Title 5">
            <a:extLst>
              <a:ext uri="{FF2B5EF4-FFF2-40B4-BE49-F238E27FC236}">
                <a16:creationId xmlns:a16="http://schemas.microsoft.com/office/drawing/2014/main" id="{946BAED8-B21E-AFC9-D36A-C02C5F9843C7}"/>
              </a:ext>
            </a:extLst>
          </p:cNvPr>
          <p:cNvSpPr txBox="1">
            <a:spLocks/>
          </p:cNvSpPr>
          <p:nvPr/>
        </p:nvSpPr>
        <p:spPr>
          <a:xfrm>
            <a:off x="430043" y="532594"/>
            <a:ext cx="5748337" cy="369332"/>
          </a:xfrm>
          <a:prstGeom prst="rect">
            <a:avLst/>
          </a:prstGeom>
        </p:spPr>
        <p:txBody>
          <a:bodyPr vert="horz" wrap="square" lIns="0" tIns="0" rIns="0" bIns="0" rtlCol="0" anchor="b" anchorCtr="0">
            <a:spAutoFit/>
          </a:bodyPr>
          <a:lstStyle>
            <a:lvl1pPr algn="l" defTabSz="759842" rtl="0" eaLnBrk="1" latinLnBrk="0" hangingPunct="1">
              <a:lnSpc>
                <a:spcPct val="100000"/>
              </a:lnSpc>
              <a:spcBef>
                <a:spcPct val="0"/>
              </a:spcBef>
              <a:buNone/>
              <a:defRPr lang="en-US" sz="3600" b="0" kern="1200" cap="none" spc="-41" baseline="0">
                <a:ln w="3175">
                  <a:noFill/>
                </a:ln>
                <a:solidFill>
                  <a:schemeClr val="bg1"/>
                </a:solidFill>
                <a:effectLst/>
                <a:latin typeface="+mj-lt"/>
                <a:ea typeface="+mn-ea"/>
                <a:cs typeface="Segoe UI" pitchFamily="34" charset="0"/>
              </a:defRPr>
            </a:lvl1pPr>
          </a:lstStyle>
          <a:p>
            <a:pPr marL="0" marR="0" lvl="0" indent="0" algn="l" defTabSz="759842" rtl="0" eaLnBrk="1" fontAlgn="auto" latinLnBrk="0" hangingPunct="1">
              <a:lnSpc>
                <a:spcPct val="100000"/>
              </a:lnSpc>
              <a:spcBef>
                <a:spcPct val="0"/>
              </a:spcBef>
              <a:spcAft>
                <a:spcPts val="0"/>
              </a:spcAft>
              <a:buClrTx/>
              <a:buSzTx/>
              <a:buFontTx/>
              <a:buNone/>
              <a:tabLst/>
              <a:defRPr/>
            </a:pPr>
            <a:r>
              <a:rPr kumimoji="0" lang="en-NZ" sz="2400" b="0" i="0" u="none" strike="noStrike" kern="1200" cap="none" spc="-41" normalizeH="0" baseline="0" noProof="0">
                <a:ln w="3175">
                  <a:noFill/>
                </a:ln>
                <a:solidFill>
                  <a:srgbClr val="FFFFFF"/>
                </a:solidFill>
                <a:effectLst/>
                <a:uLnTx/>
                <a:uFillTx/>
                <a:latin typeface="Segoe UI Semibold"/>
                <a:ea typeface="+mn-ea"/>
                <a:cs typeface="Segoe UI" pitchFamily="34" charset="0"/>
              </a:rPr>
              <a:t>Hello!</a:t>
            </a:r>
            <a:endParaRPr kumimoji="0" lang="en-NZ" sz="2400" b="0" i="0" u="none" strike="noStrike" kern="1200" cap="none" spc="-41" normalizeH="0" baseline="0" noProof="0" dirty="0">
              <a:ln w="3175">
                <a:noFill/>
              </a:ln>
              <a:solidFill>
                <a:srgbClr val="FFFFFF"/>
              </a:solidFill>
              <a:effectLst/>
              <a:uLnTx/>
              <a:uFillTx/>
              <a:latin typeface="Segoe UI Semibold"/>
              <a:ea typeface="+mn-ea"/>
              <a:cs typeface="Segoe UI" pitchFamily="34" charset="0"/>
            </a:endParaRPr>
          </a:p>
        </p:txBody>
      </p:sp>
      <p:sp>
        <p:nvSpPr>
          <p:cNvPr id="7" name="Text Placeholder 2">
            <a:extLst>
              <a:ext uri="{FF2B5EF4-FFF2-40B4-BE49-F238E27FC236}">
                <a16:creationId xmlns:a16="http://schemas.microsoft.com/office/drawing/2014/main" id="{B1ACD081-6C3F-908A-529E-A6E87E433829}"/>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Thank you for joining us today</a:t>
            </a:r>
          </a:p>
        </p:txBody>
      </p:sp>
      <p:pic>
        <p:nvPicPr>
          <p:cNvPr id="8" name="Picture 7">
            <a:extLst>
              <a:ext uri="{FF2B5EF4-FFF2-40B4-BE49-F238E27FC236}">
                <a16:creationId xmlns:a16="http://schemas.microsoft.com/office/drawing/2014/main" id="{A34256C3-7A4E-381A-1D03-910C01544AAE}"/>
              </a:ext>
            </a:extLst>
          </p:cNvPr>
          <p:cNvPicPr>
            <a:picLocks noChangeAspect="1"/>
          </p:cNvPicPr>
          <p:nvPr/>
        </p:nvPicPr>
        <p:blipFill>
          <a:blip r:embed="rId7"/>
          <a:stretch>
            <a:fillRect/>
          </a:stretch>
        </p:blipFill>
        <p:spPr>
          <a:xfrm>
            <a:off x="7282247" y="1158363"/>
            <a:ext cx="4431121" cy="4541273"/>
          </a:xfrm>
          <a:prstGeom prst="ellipse">
            <a:avLst/>
          </a:prstGeom>
          <a:ln w="6350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9B270FF-7122-15F8-DF00-BB66A1F8D445}"/>
              </a:ext>
            </a:extLst>
          </p:cNvPr>
          <p:cNvPicPr>
            <a:picLocks noChangeAspect="1"/>
          </p:cNvPicPr>
          <p:nvPr/>
        </p:nvPicPr>
        <p:blipFill>
          <a:blip r:embed="rId8">
            <a:alphaModFix amt="20000"/>
          </a:blip>
          <a:stretch>
            <a:fillRect/>
          </a:stretch>
        </p:blipFill>
        <p:spPr>
          <a:xfrm>
            <a:off x="478630" y="1751615"/>
            <a:ext cx="5969000" cy="3032449"/>
          </a:xfrm>
          <a:prstGeom prst="rect">
            <a:avLst/>
          </a:prstGeom>
        </p:spPr>
      </p:pic>
      <p:pic>
        <p:nvPicPr>
          <p:cNvPr id="23556" name="Picture 4" descr="Free High-Quality Datacom Logo for Creative Design">
            <a:extLst>
              <a:ext uri="{FF2B5EF4-FFF2-40B4-BE49-F238E27FC236}">
                <a16:creationId xmlns:a16="http://schemas.microsoft.com/office/drawing/2014/main" id="{07AA2958-E0D0-7C45-0A01-59A8B83E52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8467" y="5707455"/>
            <a:ext cx="2995063" cy="92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522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Valet Key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2144143" y="1687458"/>
            <a:ext cx="2034369" cy="2805519"/>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Offload data transfer from the application to minimize the use of valuable resources such as compute, memory, and bandwidth. </a:t>
            </a:r>
          </a:p>
        </p:txBody>
      </p:sp>
      <p:sp>
        <p:nvSpPr>
          <p:cNvPr id="7" name="Folded Corner 10">
            <a:extLst>
              <a:ext uri="{FF2B5EF4-FFF2-40B4-BE49-F238E27FC236}">
                <a16:creationId xmlns:a16="http://schemas.microsoft.com/office/drawing/2014/main" id="{550B6D94-D4FD-2A0A-678F-BBFF8EBD24B2}"/>
              </a:ext>
            </a:extLst>
          </p:cNvPr>
          <p:cNvSpPr/>
          <p:nvPr/>
        </p:nvSpPr>
        <p:spPr>
          <a:xfrm>
            <a:off x="5325523" y="1999480"/>
            <a:ext cx="2034369" cy="172085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Minimize operational cost by enabling direct access to stores and queues . </a:t>
            </a:r>
          </a:p>
        </p:txBody>
      </p:sp>
      <p:sp>
        <p:nvSpPr>
          <p:cNvPr id="4" name="Folded Corner 10">
            <a:extLst>
              <a:ext uri="{FF2B5EF4-FFF2-40B4-BE49-F238E27FC236}">
                <a16:creationId xmlns:a16="http://schemas.microsoft.com/office/drawing/2014/main" id="{A3DA6910-787B-977A-6D9C-FDDF0152896F}"/>
              </a:ext>
            </a:extLst>
          </p:cNvPr>
          <p:cNvSpPr/>
          <p:nvPr/>
        </p:nvSpPr>
        <p:spPr>
          <a:xfrm>
            <a:off x="4631880" y="4171682"/>
            <a:ext cx="2034369" cy="1884205"/>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the data is stored in a remote data store or a different datacenter to the application.</a:t>
            </a:r>
          </a:p>
        </p:txBody>
      </p:sp>
      <p:sp>
        <p:nvSpPr>
          <p:cNvPr id="5" name="Folded Corner 10">
            <a:extLst>
              <a:ext uri="{FF2B5EF4-FFF2-40B4-BE49-F238E27FC236}">
                <a16:creationId xmlns:a16="http://schemas.microsoft.com/office/drawing/2014/main" id="{803CF998-8920-E3CC-B6FD-63B43A354996}"/>
              </a:ext>
            </a:extLst>
          </p:cNvPr>
          <p:cNvSpPr/>
          <p:nvPr/>
        </p:nvSpPr>
        <p:spPr>
          <a:xfrm>
            <a:off x="8142863" y="1757296"/>
            <a:ext cx="2034369" cy="2544822"/>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Clients regularly upload or download data, particularly where there's a large volume or when each operation involves large file</a:t>
            </a:r>
          </a:p>
        </p:txBody>
      </p:sp>
      <p:sp>
        <p:nvSpPr>
          <p:cNvPr id="9" name="Folded Corner 10">
            <a:extLst>
              <a:ext uri="{FF2B5EF4-FFF2-40B4-BE49-F238E27FC236}">
                <a16:creationId xmlns:a16="http://schemas.microsoft.com/office/drawing/2014/main" id="{5DE4CE4D-88B1-5410-3BED-D5D1CBB35F8E}"/>
              </a:ext>
            </a:extLst>
          </p:cNvPr>
          <p:cNvSpPr/>
          <p:nvPr/>
        </p:nvSpPr>
        <p:spPr>
          <a:xfrm>
            <a:off x="7719668" y="4617458"/>
            <a:ext cx="2034369" cy="1463472"/>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If the application doesn’t need to perform tasks on the data first.</a:t>
            </a:r>
          </a:p>
        </p:txBody>
      </p:sp>
    </p:spTree>
    <p:extLst>
      <p:ext uri="{BB962C8B-B14F-4D97-AF65-F5344CB8AC3E}">
        <p14:creationId xmlns:p14="http://schemas.microsoft.com/office/powerpoint/2010/main" val="38785434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Valet Key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pic>
        <p:nvPicPr>
          <p:cNvPr id="4098" name="Picture 2" descr="Diagram showing a client accessing a storage account after first obtaining an access token from an API.">
            <a:extLst>
              <a:ext uri="{FF2B5EF4-FFF2-40B4-BE49-F238E27FC236}">
                <a16:creationId xmlns:a16="http://schemas.microsoft.com/office/drawing/2014/main" id="{1D439FB7-6690-EE7F-9891-8EC591E3C49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0479" y="1594440"/>
            <a:ext cx="6231041" cy="4251793"/>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2058" name="Picture 10" descr="Azure Storage Account - Blob - Overview (O11) | OutSystems">
            <a:extLst>
              <a:ext uri="{FF2B5EF4-FFF2-40B4-BE49-F238E27FC236}">
                <a16:creationId xmlns:a16="http://schemas.microsoft.com/office/drawing/2014/main" id="{49BA91A7-BC5A-3FE3-9D25-7BA20E7360D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23460" y="3864375"/>
            <a:ext cx="989432" cy="8262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8" name="Picture 6" descr="Azure Functions: Overview and Common Use Cases - RevDeBug">
            <a:extLst>
              <a:ext uri="{FF2B5EF4-FFF2-40B4-BE49-F238E27FC236}">
                <a16:creationId xmlns:a16="http://schemas.microsoft.com/office/drawing/2014/main" id="{57C0B483-B53B-4941-92D8-DE62913D79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08029" y="4936204"/>
            <a:ext cx="989432" cy="66443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60394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Static Content Hosting</a:t>
            </a:r>
          </a:p>
        </p:txBody>
      </p:sp>
      <p:sp>
        <p:nvSpPr>
          <p:cNvPr id="2" name="Folded Corner 8">
            <a:extLst>
              <a:ext uri="{FF2B5EF4-FFF2-40B4-BE49-F238E27FC236}">
                <a16:creationId xmlns:a16="http://schemas.microsoft.com/office/drawing/2014/main" id="{B9D8F14B-2BCE-95D8-5FA6-2703836DE9FB}"/>
              </a:ext>
            </a:extLst>
          </p:cNvPr>
          <p:cNvSpPr/>
          <p:nvPr/>
        </p:nvSpPr>
        <p:spPr>
          <a:xfrm>
            <a:off x="1768846" y="1466792"/>
            <a:ext cx="2731364" cy="450708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Web applications typically include elements of static content. This content might include HTML and other resources such as images that are available to the client.</a:t>
            </a:r>
          </a:p>
          <a:p>
            <a:pPr algn="ctr"/>
            <a:r>
              <a:rPr lang="en-US" sz="1600" dirty="0">
                <a:solidFill>
                  <a:srgbClr val="3A4953"/>
                </a:solidFill>
              </a:rPr>
              <a:t>Although web servers are optimized for dynamic rendering and output caching, they still have to handle requests to download static content. This consumes processing cycles that could often be put to better use.</a:t>
            </a:r>
          </a:p>
        </p:txBody>
      </p:sp>
      <p:pic>
        <p:nvPicPr>
          <p:cNvPr id="6148" name="Picture 4" descr="5 of the Best Static Website Hosting Services | ButterCMS">
            <a:extLst>
              <a:ext uri="{FF2B5EF4-FFF2-40B4-BE49-F238E27FC236}">
                <a16:creationId xmlns:a16="http://schemas.microsoft.com/office/drawing/2014/main" id="{1488447A-56E8-4923-D788-6E2C1AE3A2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2313" y="2032000"/>
            <a:ext cx="5840167" cy="3056354"/>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1417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Static Content Hosting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960918" y="1533645"/>
            <a:ext cx="1812475" cy="323764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Static content may need to be provisioned and deployed independently from the application if it is not included in the application deployment package or process.</a:t>
            </a:r>
          </a:p>
        </p:txBody>
      </p:sp>
      <p:sp>
        <p:nvSpPr>
          <p:cNvPr id="4" name="Folded Corner 8">
            <a:extLst>
              <a:ext uri="{FF2B5EF4-FFF2-40B4-BE49-F238E27FC236}">
                <a16:creationId xmlns:a16="http://schemas.microsoft.com/office/drawing/2014/main" id="{0BCE7F2A-1B22-A14C-4E51-9AC21FB9EB3A}"/>
              </a:ext>
            </a:extLst>
          </p:cNvPr>
          <p:cNvSpPr/>
          <p:nvPr/>
        </p:nvSpPr>
        <p:spPr>
          <a:xfrm>
            <a:off x="3920430" y="4580378"/>
            <a:ext cx="1812475" cy="131059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File compression, such as </a:t>
            </a:r>
            <a:r>
              <a:rPr lang="en-US" sz="1600" dirty="0" err="1">
                <a:solidFill>
                  <a:srgbClr val="3A4953"/>
                </a:solidFill>
              </a:rPr>
              <a:t>gzip</a:t>
            </a:r>
            <a:r>
              <a:rPr lang="en-US" sz="1600" dirty="0">
                <a:solidFill>
                  <a:srgbClr val="3A4953"/>
                </a:solidFill>
              </a:rPr>
              <a:t>, to reduce load times for clients.</a:t>
            </a:r>
          </a:p>
        </p:txBody>
      </p:sp>
      <p:sp>
        <p:nvSpPr>
          <p:cNvPr id="5" name="Folded Corner 8">
            <a:extLst>
              <a:ext uri="{FF2B5EF4-FFF2-40B4-BE49-F238E27FC236}">
                <a16:creationId xmlns:a16="http://schemas.microsoft.com/office/drawing/2014/main" id="{E7F9DDCD-C986-1D2B-71C7-60445A836A41}"/>
              </a:ext>
            </a:extLst>
          </p:cNvPr>
          <p:cNvSpPr/>
          <p:nvPr/>
        </p:nvSpPr>
        <p:spPr>
          <a:xfrm>
            <a:off x="8418609" y="1528124"/>
            <a:ext cx="1812475" cy="301717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Geographic concerns, consider using a content delivery network (CDN) to cache the contents of the storage container in multiple datacenters around the world.</a:t>
            </a:r>
          </a:p>
        </p:txBody>
      </p:sp>
      <p:sp>
        <p:nvSpPr>
          <p:cNvPr id="9" name="Folded Corner 8">
            <a:extLst>
              <a:ext uri="{FF2B5EF4-FFF2-40B4-BE49-F238E27FC236}">
                <a16:creationId xmlns:a16="http://schemas.microsoft.com/office/drawing/2014/main" id="{A5CE6259-2D28-40E3-5F91-3E514ABC61D4}"/>
              </a:ext>
            </a:extLst>
          </p:cNvPr>
          <p:cNvSpPr/>
          <p:nvPr/>
        </p:nvSpPr>
        <p:spPr>
          <a:xfrm>
            <a:off x="4237265" y="1726118"/>
            <a:ext cx="2671535" cy="131059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Security access, needs to be considered – i.e., Public write access to prevent unauthorized uploads.</a:t>
            </a:r>
          </a:p>
        </p:txBody>
      </p:sp>
      <p:sp>
        <p:nvSpPr>
          <p:cNvPr id="10" name="Folded Corner 8">
            <a:extLst>
              <a:ext uri="{FF2B5EF4-FFF2-40B4-BE49-F238E27FC236}">
                <a16:creationId xmlns:a16="http://schemas.microsoft.com/office/drawing/2014/main" id="{4EE06ACA-8EA0-08D1-36B3-1331CAB56C65}"/>
              </a:ext>
            </a:extLst>
          </p:cNvPr>
          <p:cNvSpPr/>
          <p:nvPr/>
        </p:nvSpPr>
        <p:spPr>
          <a:xfrm>
            <a:off x="5643889" y="3260880"/>
            <a:ext cx="2019816" cy="115515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Storage services might not support the use of custom domain name</a:t>
            </a:r>
          </a:p>
        </p:txBody>
      </p:sp>
      <p:sp>
        <p:nvSpPr>
          <p:cNvPr id="7" name="Folded Corner 8">
            <a:extLst>
              <a:ext uri="{FF2B5EF4-FFF2-40B4-BE49-F238E27FC236}">
                <a16:creationId xmlns:a16="http://schemas.microsoft.com/office/drawing/2014/main" id="{5171B01B-E68F-1337-7460-F8F39FCFF0E5}"/>
              </a:ext>
            </a:extLst>
          </p:cNvPr>
          <p:cNvSpPr/>
          <p:nvPr/>
        </p:nvSpPr>
        <p:spPr>
          <a:xfrm>
            <a:off x="6049739" y="4712470"/>
            <a:ext cx="2019816" cy="1152824"/>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Consider how to handle local development and testing</a:t>
            </a:r>
          </a:p>
        </p:txBody>
      </p:sp>
      <p:sp>
        <p:nvSpPr>
          <p:cNvPr id="11" name="Folded Corner 8">
            <a:extLst>
              <a:ext uri="{FF2B5EF4-FFF2-40B4-BE49-F238E27FC236}">
                <a16:creationId xmlns:a16="http://schemas.microsoft.com/office/drawing/2014/main" id="{5D16D680-DC51-0BD3-6102-987FAA0B9F46}"/>
              </a:ext>
            </a:extLst>
          </p:cNvPr>
          <p:cNvSpPr/>
          <p:nvPr/>
        </p:nvSpPr>
        <p:spPr>
          <a:xfrm>
            <a:off x="8276393" y="5330454"/>
            <a:ext cx="1954691" cy="64203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Caching of existing assets.</a:t>
            </a:r>
          </a:p>
        </p:txBody>
      </p:sp>
    </p:spTree>
    <p:extLst>
      <p:ext uri="{BB962C8B-B14F-4D97-AF65-F5344CB8AC3E}">
        <p14:creationId xmlns:p14="http://schemas.microsoft.com/office/powerpoint/2010/main" val="184750909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581642"/>
            <a:ext cx="1904997" cy="1078242"/>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Static Content Hosting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2035564" y="1877310"/>
            <a:ext cx="2280795" cy="3686053"/>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Reduce the hosting costs for websites and applications that contain some static resources. Cloud-hosted storage is typically much less expensive than compute instances</a:t>
            </a:r>
          </a:p>
        </p:txBody>
      </p:sp>
      <p:sp>
        <p:nvSpPr>
          <p:cNvPr id="7" name="Folded Corner 10">
            <a:extLst>
              <a:ext uri="{FF2B5EF4-FFF2-40B4-BE49-F238E27FC236}">
                <a16:creationId xmlns:a16="http://schemas.microsoft.com/office/drawing/2014/main" id="{550B6D94-D4FD-2A0A-678F-BBFF8EBD24B2}"/>
              </a:ext>
            </a:extLst>
          </p:cNvPr>
          <p:cNvSpPr/>
          <p:nvPr/>
        </p:nvSpPr>
        <p:spPr>
          <a:xfrm>
            <a:off x="5272875" y="1995348"/>
            <a:ext cx="2238947" cy="1815365"/>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Improve performance of your main WebApp by offloading  static content serving</a:t>
            </a:r>
          </a:p>
        </p:txBody>
      </p:sp>
      <p:sp>
        <p:nvSpPr>
          <p:cNvPr id="4" name="Folded Corner 10">
            <a:extLst>
              <a:ext uri="{FF2B5EF4-FFF2-40B4-BE49-F238E27FC236}">
                <a16:creationId xmlns:a16="http://schemas.microsoft.com/office/drawing/2014/main" id="{A3DA6910-787B-977A-6D9C-FDDF0152896F}"/>
              </a:ext>
            </a:extLst>
          </p:cNvPr>
          <p:cNvSpPr/>
          <p:nvPr/>
        </p:nvSpPr>
        <p:spPr>
          <a:xfrm>
            <a:off x="4631880" y="4171682"/>
            <a:ext cx="3304041" cy="1815365"/>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Expose static resources and content for applications running in other hosting environments or on-premises servers. </a:t>
            </a:r>
          </a:p>
        </p:txBody>
      </p:sp>
      <p:sp>
        <p:nvSpPr>
          <p:cNvPr id="5" name="Folded Corner 10">
            <a:extLst>
              <a:ext uri="{FF2B5EF4-FFF2-40B4-BE49-F238E27FC236}">
                <a16:creationId xmlns:a16="http://schemas.microsoft.com/office/drawing/2014/main" id="{803CF998-8920-E3CC-B6FD-63B43A354996}"/>
              </a:ext>
            </a:extLst>
          </p:cNvPr>
          <p:cNvSpPr/>
          <p:nvPr/>
        </p:nvSpPr>
        <p:spPr>
          <a:xfrm>
            <a:off x="8142863" y="1411111"/>
            <a:ext cx="2238947" cy="403223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Improve the performance and availability of your application by using a content delivery network (CDN) to cache the contents of the storage container in multiple datacenters around the world. </a:t>
            </a:r>
          </a:p>
        </p:txBody>
      </p:sp>
    </p:spTree>
    <p:extLst>
      <p:ext uri="{BB962C8B-B14F-4D97-AF65-F5344CB8AC3E}">
        <p14:creationId xmlns:p14="http://schemas.microsoft.com/office/powerpoint/2010/main" val="22856892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2216853"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Static Content Hosting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pic>
        <p:nvPicPr>
          <p:cNvPr id="5122" name="Picture 2" descr="Delivering static parts of an application directly from a storage service">
            <a:extLst>
              <a:ext uri="{FF2B5EF4-FFF2-40B4-BE49-F238E27FC236}">
                <a16:creationId xmlns:a16="http://schemas.microsoft.com/office/drawing/2014/main" id="{CFEE36E5-38BE-3277-9AC2-8E5F5265EC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0067" y="2059998"/>
            <a:ext cx="7409331" cy="3540642"/>
          </a:xfrm>
          <a:prstGeom prst="roundRect">
            <a:avLst>
              <a:gd name="adj" fmla="val 8732"/>
            </a:avLst>
          </a:prstGeom>
          <a:extLst>
            <a:ext uri="{909E8E84-426E-40DD-AFC4-6F175D3DCCD1}">
              <a14:hiddenFill xmlns:a14="http://schemas.microsoft.com/office/drawing/2010/main">
                <a:solidFill>
                  <a:srgbClr val="FFFFFF"/>
                </a:solidFill>
              </a14:hiddenFill>
            </a:ext>
          </a:extLst>
        </p:spPr>
      </p:pic>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5128" name="Picture 8" descr="Content Delivery Network (CDN) | Microsoft Azure Mono">
            <a:extLst>
              <a:ext uri="{FF2B5EF4-FFF2-40B4-BE49-F238E27FC236}">
                <a16:creationId xmlns:a16="http://schemas.microsoft.com/office/drawing/2014/main" id="{2E9C70B9-BF9B-4C73-0FA4-FF420CD115A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52597" y="3940543"/>
            <a:ext cx="1088612" cy="91928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130" name="Picture 10" descr="App Service Static Web Apps API - Developer docs, APIs, SDKs, and auth. |  API Tracker">
            <a:extLst>
              <a:ext uri="{FF2B5EF4-FFF2-40B4-BE49-F238E27FC236}">
                <a16:creationId xmlns:a16="http://schemas.microsoft.com/office/drawing/2014/main" id="{FD7557B1-1078-6944-5878-B34B5808089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52597" y="5126523"/>
            <a:ext cx="1088612" cy="74081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71561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CA47A-636D-F543-892F-2542BE2E478B}"/>
              </a:ext>
            </a:extLst>
          </p:cNvPr>
          <p:cNvSpPr/>
          <p:nvPr/>
        </p:nvSpPr>
        <p:spPr bwMode="auto">
          <a:xfrm>
            <a:off x="3695898" y="4654414"/>
            <a:ext cx="1967895"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Sidecar</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Deploy components of an application into a separate process or container to provide isolation and encapsulation.</a:t>
            </a:r>
          </a:p>
        </p:txBody>
      </p:sp>
      <p:sp>
        <p:nvSpPr>
          <p:cNvPr id="8" name="Rectangle 7">
            <a:extLst>
              <a:ext uri="{FF2B5EF4-FFF2-40B4-BE49-F238E27FC236}">
                <a16:creationId xmlns:a16="http://schemas.microsoft.com/office/drawing/2014/main" id="{4BE62F14-AB9F-B022-2875-BED6E561D988}"/>
              </a:ext>
            </a:extLst>
          </p:cNvPr>
          <p:cNvSpPr/>
          <p:nvPr/>
        </p:nvSpPr>
        <p:spPr bwMode="auto">
          <a:xfrm>
            <a:off x="810102" y="4654414"/>
            <a:ext cx="2002556"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Ambassador</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Create helper services that send network requests on behalf of a consumer service or application.</a:t>
            </a:r>
          </a:p>
        </p:txBody>
      </p:sp>
      <p:sp>
        <p:nvSpPr>
          <p:cNvPr id="9" name="Rectangle 8">
            <a:extLst>
              <a:ext uri="{FF2B5EF4-FFF2-40B4-BE49-F238E27FC236}">
                <a16:creationId xmlns:a16="http://schemas.microsoft.com/office/drawing/2014/main" id="{6C368C6D-2463-FF64-9702-57A77378CF4C}"/>
              </a:ext>
            </a:extLst>
          </p:cNvPr>
          <p:cNvSpPr/>
          <p:nvPr/>
        </p:nvSpPr>
        <p:spPr bwMode="auto">
          <a:xfrm>
            <a:off x="6405798"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Leader Election</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Coordinate the actions performed by a collection of collaborating task instances in a distributed application by electing one instance as the leader that assumes responsibility for managing the other instances.</a:t>
            </a:r>
          </a:p>
        </p:txBody>
      </p:sp>
      <p:sp>
        <p:nvSpPr>
          <p:cNvPr id="6" name="Rectangle 42">
            <a:extLst>
              <a:ext uri="{FF2B5EF4-FFF2-40B4-BE49-F238E27FC236}">
                <a16:creationId xmlns:a16="http://schemas.microsoft.com/office/drawing/2014/main" id="{C3D9508B-7168-CD0B-CE75-ED6F85145F7B}"/>
              </a:ext>
              <a:ext uri="{C183D7F6-B498-43B3-948B-1728B52AA6E4}">
                <adec:decorative xmlns:adec="http://schemas.microsoft.com/office/drawing/2017/decorative" val="1"/>
              </a:ext>
            </a:extLst>
          </p:cNvPr>
          <p:cNvSpPr/>
          <p:nvPr/>
        </p:nvSpPr>
        <p:spPr bwMode="auto">
          <a:xfrm rot="16200000">
            <a:off x="5923021" y="-817932"/>
            <a:ext cx="495885" cy="8620263"/>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31BE4C9-DF4D-9432-3B79-B3099F51F471}"/>
              </a:ext>
              <a:ext uri="{C183D7F6-B498-43B3-948B-1728B52AA6E4}">
                <adec:decorative xmlns:adec="http://schemas.microsoft.com/office/drawing/2017/decorative" val="1"/>
              </a:ext>
            </a:extLst>
          </p:cNvPr>
          <p:cNvCxnSpPr>
            <a:cxnSpLocks/>
          </p:cNvCxnSpPr>
          <p:nvPr/>
        </p:nvCxnSpPr>
        <p:spPr>
          <a:xfrm>
            <a:off x="4655883" y="3244258"/>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4FE6733B-6DF8-3ECE-C740-6B3B81A119DF}"/>
              </a:ext>
            </a:extLst>
          </p:cNvPr>
          <p:cNvSpPr/>
          <p:nvPr/>
        </p:nvSpPr>
        <p:spPr>
          <a:xfrm>
            <a:off x="4129650" y="1264356"/>
            <a:ext cx="4223547" cy="1396803"/>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dirty="0">
                <a:solidFill>
                  <a:srgbClr val="FFFFFF"/>
                </a:solidFill>
                <a:latin typeface="Segoe UI"/>
              </a:rPr>
              <a:t>Design </a:t>
            </a:r>
          </a:p>
          <a:p>
            <a:pPr algn="ctr" defTabSz="914225"/>
            <a:r>
              <a:rPr lang="en-US" sz="2745" b="1" dirty="0">
                <a:solidFill>
                  <a:srgbClr val="FFFFFF"/>
                </a:solidFill>
                <a:latin typeface="Segoe UI"/>
              </a:rPr>
              <a:t>&amp; </a:t>
            </a:r>
          </a:p>
          <a:p>
            <a:pPr algn="ctr" defTabSz="914225"/>
            <a:r>
              <a:rPr lang="en-US" sz="2745" b="1" dirty="0">
                <a:solidFill>
                  <a:srgbClr val="FFFFFF"/>
                </a:solidFill>
                <a:latin typeface="Segoe UI"/>
              </a:rPr>
              <a:t>Implementation</a:t>
            </a:r>
          </a:p>
        </p:txBody>
      </p:sp>
      <p:cxnSp>
        <p:nvCxnSpPr>
          <p:cNvPr id="11" name="Straight Connector 10">
            <a:extLst>
              <a:ext uri="{FF2B5EF4-FFF2-40B4-BE49-F238E27FC236}">
                <a16:creationId xmlns:a16="http://schemas.microsoft.com/office/drawing/2014/main" id="{FB08E9CF-50A2-47CF-30E4-3CAB0409D00B}"/>
              </a:ext>
              <a:ext uri="{C183D7F6-B498-43B3-948B-1728B52AA6E4}">
                <adec:decorative xmlns:adec="http://schemas.microsoft.com/office/drawing/2017/decorative" val="1"/>
              </a:ext>
            </a:extLst>
          </p:cNvPr>
          <p:cNvCxnSpPr>
            <a:cxnSpLocks/>
          </p:cNvCxnSpPr>
          <p:nvPr/>
        </p:nvCxnSpPr>
        <p:spPr>
          <a:xfrm>
            <a:off x="7490858" y="3244256"/>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1489AB12-89FD-F9C2-839F-30DD2EC50461}"/>
              </a:ext>
            </a:extLst>
          </p:cNvPr>
          <p:cNvSpPr/>
          <p:nvPr/>
        </p:nvSpPr>
        <p:spPr bwMode="auto">
          <a:xfrm>
            <a:off x="9374264"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Strangler Fig</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Incrementally migrate a legacy system by gradually replacing specific pieces of functionality with new applications and services.</a:t>
            </a:r>
          </a:p>
        </p:txBody>
      </p:sp>
      <p:sp>
        <p:nvSpPr>
          <p:cNvPr id="15" name="Oval 14">
            <a:extLst>
              <a:ext uri="{FF2B5EF4-FFF2-40B4-BE49-F238E27FC236}">
                <a16:creationId xmlns:a16="http://schemas.microsoft.com/office/drawing/2014/main" id="{3C43C428-1B70-77F1-4A5A-5230D191D9E0}"/>
              </a:ext>
            </a:extLst>
          </p:cNvPr>
          <p:cNvSpPr/>
          <p:nvPr/>
        </p:nvSpPr>
        <p:spPr bwMode="auto">
          <a:xfrm>
            <a:off x="7146919"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8" name="Oval 17">
            <a:extLst>
              <a:ext uri="{FF2B5EF4-FFF2-40B4-BE49-F238E27FC236}">
                <a16:creationId xmlns:a16="http://schemas.microsoft.com/office/drawing/2014/main" id="{6796D389-567D-1B87-1E72-BC57B39D29F5}"/>
              </a:ext>
            </a:extLst>
          </p:cNvPr>
          <p:cNvSpPr/>
          <p:nvPr/>
        </p:nvSpPr>
        <p:spPr bwMode="auto">
          <a:xfrm>
            <a:off x="10115385"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1" name="Oval 20">
            <a:extLst>
              <a:ext uri="{FF2B5EF4-FFF2-40B4-BE49-F238E27FC236}">
                <a16:creationId xmlns:a16="http://schemas.microsoft.com/office/drawing/2014/main" id="{77EF0D47-2DEA-CD22-1CA6-5FD04A65BD8F}"/>
              </a:ext>
              <a:ext uri="{C183D7F6-B498-43B3-948B-1728B52AA6E4}">
                <adec:decorative xmlns:adec="http://schemas.microsoft.com/office/drawing/2017/decorative" val="1"/>
              </a:ext>
            </a:extLst>
          </p:cNvPr>
          <p:cNvSpPr/>
          <p:nvPr/>
        </p:nvSpPr>
        <p:spPr bwMode="auto">
          <a:xfrm>
            <a:off x="4314137" y="3758069"/>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4" name="Oval 23">
            <a:extLst>
              <a:ext uri="{FF2B5EF4-FFF2-40B4-BE49-F238E27FC236}">
                <a16:creationId xmlns:a16="http://schemas.microsoft.com/office/drawing/2014/main" id="{1A4F6EFA-16F9-727A-C02E-A2B6D9A99FD6}"/>
              </a:ext>
              <a:ext uri="{C183D7F6-B498-43B3-948B-1728B52AA6E4}">
                <adec:decorative xmlns:adec="http://schemas.microsoft.com/office/drawing/2017/decorative" val="1"/>
              </a:ext>
            </a:extLst>
          </p:cNvPr>
          <p:cNvSpPr/>
          <p:nvPr/>
        </p:nvSpPr>
        <p:spPr bwMode="auto">
          <a:xfrm>
            <a:off x="1480428" y="3757977"/>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4" name="Oval 13">
            <a:extLst>
              <a:ext uri="{FF2B5EF4-FFF2-40B4-BE49-F238E27FC236}">
                <a16:creationId xmlns:a16="http://schemas.microsoft.com/office/drawing/2014/main" id="{C8D0D3A8-25FF-8972-1E2F-86A8663D1620}"/>
              </a:ext>
              <a:ext uri="{C183D7F6-B498-43B3-948B-1728B52AA6E4}">
                <adec:decorative xmlns:adec="http://schemas.microsoft.com/office/drawing/2017/decorative" val="1"/>
              </a:ext>
            </a:extLst>
          </p:cNvPr>
          <p:cNvSpPr/>
          <p:nvPr/>
        </p:nvSpPr>
        <p:spPr bwMode="auto">
          <a:xfrm>
            <a:off x="5768870" y="2758753"/>
            <a:ext cx="654260" cy="654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3" name="Graphic 2">
            <a:extLst>
              <a:ext uri="{FF2B5EF4-FFF2-40B4-BE49-F238E27FC236}">
                <a16:creationId xmlns:a16="http://schemas.microsoft.com/office/drawing/2014/main" id="{7BA35A9D-71D0-4335-CAD7-3E01F47F288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6463" y="2856346"/>
            <a:ext cx="459073" cy="459073"/>
          </a:xfrm>
          <a:prstGeom prst="rect">
            <a:avLst/>
          </a:prstGeom>
        </p:spPr>
      </p:pic>
    </p:spTree>
    <p:extLst>
      <p:ext uri="{BB962C8B-B14F-4D97-AF65-F5344CB8AC3E}">
        <p14:creationId xmlns:p14="http://schemas.microsoft.com/office/powerpoint/2010/main" val="4247727643"/>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Ambassador</a:t>
            </a:r>
          </a:p>
        </p:txBody>
      </p:sp>
      <p:sp>
        <p:nvSpPr>
          <p:cNvPr id="2" name="Folded Corner 8">
            <a:extLst>
              <a:ext uri="{FF2B5EF4-FFF2-40B4-BE49-F238E27FC236}">
                <a16:creationId xmlns:a16="http://schemas.microsoft.com/office/drawing/2014/main" id="{B9D8F14B-2BCE-95D8-5FA6-2703836DE9FB}"/>
              </a:ext>
            </a:extLst>
          </p:cNvPr>
          <p:cNvSpPr/>
          <p:nvPr/>
        </p:nvSpPr>
        <p:spPr>
          <a:xfrm>
            <a:off x="1773387" y="1671933"/>
            <a:ext cx="2731364" cy="424344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Resilient cloud-based applications require features such as circuit breaking, routing, metering and monitoring, and the ability to make network-related configuration updates. It may be difficult or impossible to update legacy applications or existing code libraries to add these features, because the code is no longer maintained or can't be easily modified by the development team.</a:t>
            </a:r>
          </a:p>
        </p:txBody>
      </p:sp>
      <p:pic>
        <p:nvPicPr>
          <p:cNvPr id="9218" name="Picture 2" descr="Diagram of the Ambassador pattern">
            <a:extLst>
              <a:ext uri="{FF2B5EF4-FFF2-40B4-BE49-F238E27FC236}">
                <a16:creationId xmlns:a16="http://schemas.microsoft.com/office/drawing/2014/main" id="{65FC01AB-1B54-304B-936C-93C88F182B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1293" y="2376839"/>
            <a:ext cx="5737320" cy="2833632"/>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25558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Ambassador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960918" y="1298222"/>
            <a:ext cx="1812475" cy="349955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proxy adds some latency overhead. It is important to evaluate whether a client library, invoked directly by the application, might be a better approach to avoid this additional latency</a:t>
            </a:r>
          </a:p>
        </p:txBody>
      </p:sp>
      <p:sp>
        <p:nvSpPr>
          <p:cNvPr id="4" name="Folded Corner 8">
            <a:extLst>
              <a:ext uri="{FF2B5EF4-FFF2-40B4-BE49-F238E27FC236}">
                <a16:creationId xmlns:a16="http://schemas.microsoft.com/office/drawing/2014/main" id="{0BCE7F2A-1B22-A14C-4E51-9AC21FB9EB3A}"/>
              </a:ext>
            </a:extLst>
          </p:cNvPr>
          <p:cNvSpPr/>
          <p:nvPr/>
        </p:nvSpPr>
        <p:spPr>
          <a:xfrm>
            <a:off x="3668780" y="4888405"/>
            <a:ext cx="1812475" cy="1161546"/>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Support and observability of the proxy component.</a:t>
            </a:r>
          </a:p>
        </p:txBody>
      </p:sp>
      <p:sp>
        <p:nvSpPr>
          <p:cNvPr id="5" name="Folded Corner 8">
            <a:extLst>
              <a:ext uri="{FF2B5EF4-FFF2-40B4-BE49-F238E27FC236}">
                <a16:creationId xmlns:a16="http://schemas.microsoft.com/office/drawing/2014/main" id="{E7F9DDCD-C986-1D2B-71C7-60445A836A41}"/>
              </a:ext>
            </a:extLst>
          </p:cNvPr>
          <p:cNvSpPr/>
          <p:nvPr/>
        </p:nvSpPr>
        <p:spPr>
          <a:xfrm>
            <a:off x="8418609" y="1528124"/>
            <a:ext cx="1812475" cy="401472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Consider a mechanism to allow the client to pass some context to the proxy and back to the client. For example, include HTTP request headers to opt out of retry or specify the maximum number of times to retry. </a:t>
            </a:r>
          </a:p>
        </p:txBody>
      </p:sp>
      <p:sp>
        <p:nvSpPr>
          <p:cNvPr id="9" name="Folded Corner 8">
            <a:extLst>
              <a:ext uri="{FF2B5EF4-FFF2-40B4-BE49-F238E27FC236}">
                <a16:creationId xmlns:a16="http://schemas.microsoft.com/office/drawing/2014/main" id="{A5CE6259-2D28-40E3-5F91-3E514ABC61D4}"/>
              </a:ext>
            </a:extLst>
          </p:cNvPr>
          <p:cNvSpPr/>
          <p:nvPr/>
        </p:nvSpPr>
        <p:spPr>
          <a:xfrm>
            <a:off x="4285955" y="2016730"/>
            <a:ext cx="3710113" cy="1702882"/>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Generalized features in the proxy can have unintended consequences. For example, the ambassador could handle retries, but this might not be safe unless all operations are idempotent.</a:t>
            </a:r>
          </a:p>
        </p:txBody>
      </p:sp>
      <p:sp>
        <p:nvSpPr>
          <p:cNvPr id="7" name="Folded Corner 8">
            <a:extLst>
              <a:ext uri="{FF2B5EF4-FFF2-40B4-BE49-F238E27FC236}">
                <a16:creationId xmlns:a16="http://schemas.microsoft.com/office/drawing/2014/main" id="{5171B01B-E68F-1337-7460-F8F39FCFF0E5}"/>
              </a:ext>
            </a:extLst>
          </p:cNvPr>
          <p:cNvSpPr/>
          <p:nvPr/>
        </p:nvSpPr>
        <p:spPr>
          <a:xfrm>
            <a:off x="5838925" y="4159420"/>
            <a:ext cx="2167610" cy="172537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Consider how the Ambassador proxy is packaged and deployed (i.e., Sidecar), is it shared or dedicated.</a:t>
            </a:r>
          </a:p>
        </p:txBody>
      </p:sp>
    </p:spTree>
    <p:extLst>
      <p:ext uri="{BB962C8B-B14F-4D97-AF65-F5344CB8AC3E}">
        <p14:creationId xmlns:p14="http://schemas.microsoft.com/office/powerpoint/2010/main" val="4163115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Ambassador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8"/>
            <a:ext cx="2280795" cy="3259134"/>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offload common client connectivity tasks such as monitoring, logging, routing, security (such as TLS), and resiliency patterns in a language-agnostic way </a:t>
            </a:r>
          </a:p>
        </p:txBody>
      </p:sp>
      <p:sp>
        <p:nvSpPr>
          <p:cNvPr id="7" name="Folded Corner 10">
            <a:extLst>
              <a:ext uri="{FF2B5EF4-FFF2-40B4-BE49-F238E27FC236}">
                <a16:creationId xmlns:a16="http://schemas.microsoft.com/office/drawing/2014/main" id="{550B6D94-D4FD-2A0A-678F-BBFF8EBD24B2}"/>
              </a:ext>
            </a:extLst>
          </p:cNvPr>
          <p:cNvSpPr/>
          <p:nvPr/>
        </p:nvSpPr>
        <p:spPr>
          <a:xfrm>
            <a:off x="4467291" y="4269796"/>
            <a:ext cx="3330255" cy="1798129"/>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Support cloud or cluster connectivity requirements in a legacy application or an application that is difficult to modify</a:t>
            </a:r>
          </a:p>
        </p:txBody>
      </p:sp>
      <p:sp>
        <p:nvSpPr>
          <p:cNvPr id="4" name="Folded Corner 10">
            <a:extLst>
              <a:ext uri="{FF2B5EF4-FFF2-40B4-BE49-F238E27FC236}">
                <a16:creationId xmlns:a16="http://schemas.microsoft.com/office/drawing/2014/main" id="{A3DA6910-787B-977A-6D9C-FDDF0152896F}"/>
              </a:ext>
            </a:extLst>
          </p:cNvPr>
          <p:cNvSpPr/>
          <p:nvPr/>
        </p:nvSpPr>
        <p:spPr>
          <a:xfrm>
            <a:off x="4330580" y="1794692"/>
            <a:ext cx="3304041" cy="2009422"/>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want to enable a specialized team to implement and maintain security, networking, or authentication features independently of the application.</a:t>
            </a:r>
          </a:p>
        </p:txBody>
      </p:sp>
      <p:sp>
        <p:nvSpPr>
          <p:cNvPr id="5" name="Folded Corner 10">
            <a:extLst>
              <a:ext uri="{FF2B5EF4-FFF2-40B4-BE49-F238E27FC236}">
                <a16:creationId xmlns:a16="http://schemas.microsoft.com/office/drawing/2014/main" id="{803CF998-8920-E3CC-B6FD-63B43A354996}"/>
              </a:ext>
            </a:extLst>
          </p:cNvPr>
          <p:cNvSpPr/>
          <p:nvPr/>
        </p:nvSpPr>
        <p:spPr>
          <a:xfrm>
            <a:off x="8142863" y="1411112"/>
            <a:ext cx="2238947" cy="3578578"/>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dealing with legacy applications or other applications that are difficult to modify, the Ambassador pattern can extend their capabilities without requiring changes to the application code</a:t>
            </a:r>
          </a:p>
        </p:txBody>
      </p:sp>
    </p:spTree>
    <p:extLst>
      <p:ext uri="{BB962C8B-B14F-4D97-AF65-F5344CB8AC3E}">
        <p14:creationId xmlns:p14="http://schemas.microsoft.com/office/powerpoint/2010/main" val="2541266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5995681" y="426476"/>
            <a:ext cx="3254189"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Importance of design patterns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3" name="TextBox 22">
            <a:extLst>
              <a:ext uri="{FF2B5EF4-FFF2-40B4-BE49-F238E27FC236}">
                <a16:creationId xmlns:a16="http://schemas.microsoft.com/office/drawing/2014/main" id="{0FFF3B05-8164-2E3B-DF75-1E9B40C665E3}"/>
              </a:ext>
            </a:extLst>
          </p:cNvPr>
          <p:cNvSpPr txBox="1"/>
          <p:nvPr/>
        </p:nvSpPr>
        <p:spPr>
          <a:xfrm>
            <a:off x="5629407" y="2467601"/>
            <a:ext cx="912772" cy="134341"/>
          </a:xfrm>
          <a:prstGeom prst="rect">
            <a:avLst/>
          </a:prstGeom>
          <a:noFill/>
        </p:spPr>
        <p:txBody>
          <a:bodyPr spcFirstLastPara="1" wrap="none" lIns="0" tIns="0" rIns="0" bIns="0" numCol="1" rtlCol="0">
            <a:prstTxWarp prst="textArchUp">
              <a:avLst/>
            </a:prstTxWarp>
            <a:spAutoFit/>
          </a:bodyPr>
          <a:lstStyle>
            <a:defPPr>
              <a:defRPr lang="en-US"/>
            </a:defPPr>
            <a:lvl1pPr algn="ctr" defTabSz="491019" fontAlgn="base">
              <a:defRPr sz="4800">
                <a:latin typeface="+mj-lt"/>
                <a:cs typeface="Segoe UI Semibold" panose="020B0502040204020203" pitchFamily="34" charset="0"/>
              </a:defRPr>
            </a:lvl1pPr>
          </a:lstStyle>
          <a:p>
            <a:pPr defTabSz="136405"/>
            <a:r>
              <a:rPr lang="en-US" sz="19900" b="1" spc="111" dirty="0">
                <a:solidFill>
                  <a:srgbClr val="FFFFFF"/>
                </a:solidFill>
                <a:cs typeface="Segoe Sans Display" pitchFamily="2" charset="0"/>
              </a:rPr>
              <a:t>DESIGN PATTERNS</a:t>
            </a:r>
          </a:p>
        </p:txBody>
      </p:sp>
      <p:grpSp>
        <p:nvGrpSpPr>
          <p:cNvPr id="25" name="Group 24">
            <a:extLst>
              <a:ext uri="{FF2B5EF4-FFF2-40B4-BE49-F238E27FC236}">
                <a16:creationId xmlns:a16="http://schemas.microsoft.com/office/drawing/2014/main" id="{30A31CE3-2F0E-F23B-5253-C20E9BEF495C}"/>
              </a:ext>
            </a:extLst>
          </p:cNvPr>
          <p:cNvGrpSpPr/>
          <p:nvPr/>
        </p:nvGrpSpPr>
        <p:grpSpPr>
          <a:xfrm>
            <a:off x="1762243" y="1498764"/>
            <a:ext cx="2306323" cy="982691"/>
            <a:chOff x="1762243" y="1498764"/>
            <a:chExt cx="2306323" cy="982691"/>
          </a:xfrm>
        </p:grpSpPr>
        <p:sp>
          <p:nvSpPr>
            <p:cNvPr id="26" name="Content Placeholder 1">
              <a:extLst>
                <a:ext uri="{FF2B5EF4-FFF2-40B4-BE49-F238E27FC236}">
                  <a16:creationId xmlns:a16="http://schemas.microsoft.com/office/drawing/2014/main" id="{55BC7CB1-252C-2DD8-1656-C10AF61AE38B}"/>
                </a:ext>
              </a:extLst>
            </p:cNvPr>
            <p:cNvSpPr txBox="1">
              <a:spLocks/>
            </p:cNvSpPr>
            <p:nvPr/>
          </p:nvSpPr>
          <p:spPr>
            <a:xfrm>
              <a:off x="1762243" y="1498764"/>
              <a:ext cx="2306323"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Reusability of consistent patterns</a:t>
              </a:r>
            </a:p>
          </p:txBody>
        </p:sp>
        <p:cxnSp>
          <p:nvCxnSpPr>
            <p:cNvPr id="27" name="Connector: Elbow 26">
              <a:extLst>
                <a:ext uri="{FF2B5EF4-FFF2-40B4-BE49-F238E27FC236}">
                  <a16:creationId xmlns:a16="http://schemas.microsoft.com/office/drawing/2014/main" id="{A5D7ABAE-A1F0-23DA-9C21-98C79DE534BE}"/>
                </a:ext>
              </a:extLst>
            </p:cNvPr>
            <p:cNvCxnSpPr>
              <a:stCxn id="26" idx="2"/>
            </p:cNvCxnSpPr>
            <p:nvPr/>
          </p:nvCxnSpPr>
          <p:spPr>
            <a:xfrm rot="16200000" flipH="1">
              <a:off x="3298662" y="1711551"/>
              <a:ext cx="386647" cy="1153161"/>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5DA2858-E4C4-DB84-E49C-C1E26E36F331}"/>
              </a:ext>
            </a:extLst>
          </p:cNvPr>
          <p:cNvGrpSpPr/>
          <p:nvPr/>
        </p:nvGrpSpPr>
        <p:grpSpPr>
          <a:xfrm>
            <a:off x="538900" y="3303416"/>
            <a:ext cx="3517904" cy="1277463"/>
            <a:chOff x="538900" y="3303416"/>
            <a:chExt cx="3517904" cy="1277463"/>
          </a:xfrm>
        </p:grpSpPr>
        <p:sp>
          <p:nvSpPr>
            <p:cNvPr id="29" name="Content Placeholder 1">
              <a:extLst>
                <a:ext uri="{FF2B5EF4-FFF2-40B4-BE49-F238E27FC236}">
                  <a16:creationId xmlns:a16="http://schemas.microsoft.com/office/drawing/2014/main" id="{1D4C1D4F-B692-A19E-31D1-337C13C8942C}"/>
                </a:ext>
              </a:extLst>
            </p:cNvPr>
            <p:cNvSpPr txBox="1">
              <a:spLocks/>
            </p:cNvSpPr>
            <p:nvPr/>
          </p:nvSpPr>
          <p:spPr>
            <a:xfrm>
              <a:off x="538900" y="3303416"/>
              <a:ext cx="2940415" cy="62571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Efficiency of avoiding repetitive work</a:t>
              </a:r>
            </a:p>
          </p:txBody>
        </p:sp>
        <p:cxnSp>
          <p:nvCxnSpPr>
            <p:cNvPr id="30" name="Connector: Elbow 29">
              <a:extLst>
                <a:ext uri="{FF2B5EF4-FFF2-40B4-BE49-F238E27FC236}">
                  <a16:creationId xmlns:a16="http://schemas.microsoft.com/office/drawing/2014/main" id="{05A54D70-7ECF-DCB0-9537-FD5142F4816D}"/>
                </a:ext>
              </a:extLst>
            </p:cNvPr>
            <p:cNvCxnSpPr>
              <a:stCxn id="29" idx="2"/>
            </p:cNvCxnSpPr>
            <p:nvPr/>
          </p:nvCxnSpPr>
          <p:spPr>
            <a:xfrm rot="16200000" flipH="1">
              <a:off x="2707082" y="3231156"/>
              <a:ext cx="651748" cy="2047697"/>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BA23F3C-9E72-18EB-7DAE-745328FA9250}"/>
              </a:ext>
            </a:extLst>
          </p:cNvPr>
          <p:cNvGrpSpPr/>
          <p:nvPr/>
        </p:nvGrpSpPr>
        <p:grpSpPr>
          <a:xfrm>
            <a:off x="7991398" y="1498764"/>
            <a:ext cx="2438359" cy="982692"/>
            <a:chOff x="7991398" y="1498764"/>
            <a:chExt cx="2438359" cy="982692"/>
          </a:xfrm>
        </p:grpSpPr>
        <p:sp>
          <p:nvSpPr>
            <p:cNvPr id="32" name="Content Placeholder 1">
              <a:extLst>
                <a:ext uri="{FF2B5EF4-FFF2-40B4-BE49-F238E27FC236}">
                  <a16:creationId xmlns:a16="http://schemas.microsoft.com/office/drawing/2014/main" id="{265DD5DF-F353-F6BB-AD62-644798EFDEDA}"/>
                </a:ext>
              </a:extLst>
            </p:cNvPr>
            <p:cNvSpPr txBox="1">
              <a:spLocks/>
            </p:cNvSpPr>
            <p:nvPr/>
          </p:nvSpPr>
          <p:spPr>
            <a:xfrm>
              <a:off x="8260116" y="1498764"/>
              <a:ext cx="2169641"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Maintainability and administration of systems</a:t>
              </a:r>
            </a:p>
            <a:p>
              <a:pPr marL="0" indent="0">
                <a:buFont typeface="Wingdings" panose="05000000000000000000" pitchFamily="2" charset="2"/>
                <a:buNone/>
              </a:pPr>
              <a:endParaRPr lang="en-US" sz="1600" dirty="0">
                <a:latin typeface="+mj-lt"/>
              </a:endParaRPr>
            </a:p>
          </p:txBody>
        </p:sp>
        <p:cxnSp>
          <p:nvCxnSpPr>
            <p:cNvPr id="33" name="Connector: Elbow 32">
              <a:extLst>
                <a:ext uri="{FF2B5EF4-FFF2-40B4-BE49-F238E27FC236}">
                  <a16:creationId xmlns:a16="http://schemas.microsoft.com/office/drawing/2014/main" id="{B952508D-654E-E3EE-5BA0-9A0687005577}"/>
                </a:ext>
              </a:extLst>
            </p:cNvPr>
            <p:cNvCxnSpPr>
              <a:stCxn id="32" idx="2"/>
            </p:cNvCxnSpPr>
            <p:nvPr/>
          </p:nvCxnSpPr>
          <p:spPr>
            <a:xfrm rot="5400000">
              <a:off x="8474845" y="1611363"/>
              <a:ext cx="386646" cy="1353539"/>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0A77E74-04BD-D5B0-53EA-C7BAB3B77277}"/>
              </a:ext>
            </a:extLst>
          </p:cNvPr>
          <p:cNvGrpSpPr/>
          <p:nvPr/>
        </p:nvGrpSpPr>
        <p:grpSpPr>
          <a:xfrm>
            <a:off x="8052584" y="3360653"/>
            <a:ext cx="3610182" cy="1349880"/>
            <a:chOff x="8052584" y="3360653"/>
            <a:chExt cx="3610182" cy="1349880"/>
          </a:xfrm>
        </p:grpSpPr>
        <p:sp>
          <p:nvSpPr>
            <p:cNvPr id="35" name="Content Placeholder 1">
              <a:extLst>
                <a:ext uri="{FF2B5EF4-FFF2-40B4-BE49-F238E27FC236}">
                  <a16:creationId xmlns:a16="http://schemas.microsoft.com/office/drawing/2014/main" id="{62D72660-668D-2A1A-2589-CFAF14E7ED3A}"/>
                </a:ext>
              </a:extLst>
            </p:cNvPr>
            <p:cNvSpPr txBox="1">
              <a:spLocks/>
            </p:cNvSpPr>
            <p:nvPr/>
          </p:nvSpPr>
          <p:spPr>
            <a:xfrm>
              <a:off x="8808660" y="3360653"/>
              <a:ext cx="2854106" cy="511240"/>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Consistency and coherence in the deployment</a:t>
              </a:r>
            </a:p>
          </p:txBody>
        </p:sp>
        <p:cxnSp>
          <p:nvCxnSpPr>
            <p:cNvPr id="36" name="Connector: Elbow 35">
              <a:extLst>
                <a:ext uri="{FF2B5EF4-FFF2-40B4-BE49-F238E27FC236}">
                  <a16:creationId xmlns:a16="http://schemas.microsoft.com/office/drawing/2014/main" id="{40872937-FD78-C360-ECAF-057E2DC0EB7D}"/>
                </a:ext>
              </a:extLst>
            </p:cNvPr>
            <p:cNvCxnSpPr>
              <a:stCxn id="35" idx="2"/>
            </p:cNvCxnSpPr>
            <p:nvPr/>
          </p:nvCxnSpPr>
          <p:spPr>
            <a:xfrm rot="5400000">
              <a:off x="8724828" y="3199648"/>
              <a:ext cx="838641" cy="2183130"/>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44" name="Rectangle 3">
            <a:extLst>
              <a:ext uri="{FF2B5EF4-FFF2-40B4-BE49-F238E27FC236}">
                <a16:creationId xmlns:a16="http://schemas.microsoft.com/office/drawing/2014/main" id="{962C3E8C-2EF9-2F62-33DF-D21D7692BC7A}"/>
              </a:ext>
            </a:extLst>
          </p:cNvPr>
          <p:cNvSpPr>
            <a:spLocks noChangeAspect="1"/>
          </p:cNvSpPr>
          <p:nvPr/>
        </p:nvSpPr>
        <p:spPr bwMode="auto">
          <a:xfrm>
            <a:off x="4492328" y="2195654"/>
            <a:ext cx="3176022" cy="3264223"/>
          </a:xfrm>
          <a:prstGeom prst="ellipse">
            <a:avLst/>
          </a:prstGeom>
          <a:noFill/>
          <a:ln w="19050">
            <a:gradFill flip="none" rotWithShape="1">
              <a:gsLst>
                <a:gs pos="73000">
                  <a:schemeClr val="accent3"/>
                </a:gs>
                <a:gs pos="4000">
                  <a:schemeClr val="accent5"/>
                </a:gs>
              </a:gsLst>
              <a:path path="circle">
                <a:fillToRect l="100000" t="100000"/>
              </a:path>
              <a:tileRect r="-100000" b="-10000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defTabSz="259041" fontAlgn="base">
              <a:spcBef>
                <a:spcPct val="0"/>
              </a:spcBef>
              <a:spcAft>
                <a:spcPct val="0"/>
              </a:spcAft>
            </a:pPr>
            <a:endParaRPr lang="en-US" sz="667">
              <a:gradFill>
                <a:gsLst>
                  <a:gs pos="0">
                    <a:srgbClr val="FFFFFF"/>
                  </a:gs>
                  <a:gs pos="100000">
                    <a:srgbClr val="FFFFFF"/>
                  </a:gs>
                </a:gsLst>
                <a:lin ang="5400000" scaled="0"/>
              </a:gradFill>
              <a:latin typeface="Segoe UI"/>
              <a:cs typeface="Segoe UI" pitchFamily="34" charset="0"/>
            </a:endParaRPr>
          </a:p>
        </p:txBody>
      </p:sp>
      <p:grpSp>
        <p:nvGrpSpPr>
          <p:cNvPr id="45" name="Group 44">
            <a:extLst>
              <a:ext uri="{FF2B5EF4-FFF2-40B4-BE49-F238E27FC236}">
                <a16:creationId xmlns:a16="http://schemas.microsoft.com/office/drawing/2014/main" id="{738F1326-0A40-E445-F52A-1D719C875A2B}"/>
              </a:ext>
            </a:extLst>
          </p:cNvPr>
          <p:cNvGrpSpPr/>
          <p:nvPr/>
        </p:nvGrpSpPr>
        <p:grpSpPr>
          <a:xfrm>
            <a:off x="1492079" y="5076938"/>
            <a:ext cx="3672007" cy="639541"/>
            <a:chOff x="1492079" y="5076938"/>
            <a:chExt cx="3672007" cy="639541"/>
          </a:xfrm>
        </p:grpSpPr>
        <p:sp>
          <p:nvSpPr>
            <p:cNvPr id="46" name="Content Placeholder 1">
              <a:extLst>
                <a:ext uri="{FF2B5EF4-FFF2-40B4-BE49-F238E27FC236}">
                  <a16:creationId xmlns:a16="http://schemas.microsoft.com/office/drawing/2014/main" id="{0E07477C-AAD4-B99E-E47E-ADF7150E1A32}"/>
                </a:ext>
              </a:extLst>
            </p:cNvPr>
            <p:cNvSpPr txBox="1">
              <a:spLocks/>
            </p:cNvSpPr>
            <p:nvPr/>
          </p:nvSpPr>
          <p:spPr>
            <a:xfrm>
              <a:off x="1492079" y="5076938"/>
              <a:ext cx="2846649" cy="511240"/>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Performance of optimizing resources</a:t>
              </a:r>
            </a:p>
          </p:txBody>
        </p:sp>
        <p:cxnSp>
          <p:nvCxnSpPr>
            <p:cNvPr id="47" name="Connector: Elbow 2056">
              <a:extLst>
                <a:ext uri="{FF2B5EF4-FFF2-40B4-BE49-F238E27FC236}">
                  <a16:creationId xmlns:a16="http://schemas.microsoft.com/office/drawing/2014/main" id="{DCFF24C3-1FC3-BF3D-E2AE-739A7DBC351F}"/>
                </a:ext>
              </a:extLst>
            </p:cNvPr>
            <p:cNvCxnSpPr>
              <a:cxnSpLocks/>
            </p:cNvCxnSpPr>
            <p:nvPr/>
          </p:nvCxnSpPr>
          <p:spPr>
            <a:xfrm>
              <a:off x="4266444" y="5459877"/>
              <a:ext cx="897642" cy="256602"/>
            </a:xfrm>
            <a:prstGeom prst="bentConnector3">
              <a:avLst>
                <a:gd name="adj1" fmla="val 50000"/>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9E1416B-E61C-6C8E-9316-7697CEF8784D}"/>
              </a:ext>
            </a:extLst>
          </p:cNvPr>
          <p:cNvGrpSpPr/>
          <p:nvPr/>
        </p:nvGrpSpPr>
        <p:grpSpPr>
          <a:xfrm>
            <a:off x="7096530" y="5212934"/>
            <a:ext cx="3601943" cy="596045"/>
            <a:chOff x="7096530" y="5212934"/>
            <a:chExt cx="3601943" cy="596045"/>
          </a:xfrm>
        </p:grpSpPr>
        <p:sp>
          <p:nvSpPr>
            <p:cNvPr id="49" name="Content Placeholder 1">
              <a:extLst>
                <a:ext uri="{FF2B5EF4-FFF2-40B4-BE49-F238E27FC236}">
                  <a16:creationId xmlns:a16="http://schemas.microsoft.com/office/drawing/2014/main" id="{B30D87ED-239E-45E9-9948-B0341197B6A6}"/>
                </a:ext>
              </a:extLst>
            </p:cNvPr>
            <p:cNvSpPr txBox="1">
              <a:spLocks/>
            </p:cNvSpPr>
            <p:nvPr/>
          </p:nvSpPr>
          <p:spPr>
            <a:xfrm>
              <a:off x="7991398" y="5212934"/>
              <a:ext cx="2707075"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Modularity by promoting different building blocks </a:t>
              </a:r>
            </a:p>
            <a:p>
              <a:pPr marL="0" indent="0">
                <a:buFont typeface="Wingdings" panose="05000000000000000000" pitchFamily="2" charset="2"/>
                <a:buNone/>
              </a:pPr>
              <a:endParaRPr lang="en-US" sz="1600" dirty="0">
                <a:latin typeface="+mj-lt"/>
              </a:endParaRPr>
            </a:p>
          </p:txBody>
        </p:sp>
        <p:cxnSp>
          <p:nvCxnSpPr>
            <p:cNvPr id="50" name="Connector: Elbow 2056">
              <a:extLst>
                <a:ext uri="{FF2B5EF4-FFF2-40B4-BE49-F238E27FC236}">
                  <a16:creationId xmlns:a16="http://schemas.microsoft.com/office/drawing/2014/main" id="{7FD0F741-A477-1766-20FE-4CF736C81D29}"/>
                </a:ext>
              </a:extLst>
            </p:cNvPr>
            <p:cNvCxnSpPr>
              <a:cxnSpLocks/>
            </p:cNvCxnSpPr>
            <p:nvPr/>
          </p:nvCxnSpPr>
          <p:spPr>
            <a:xfrm rot="10800000" flipV="1">
              <a:off x="7096530" y="5451770"/>
              <a:ext cx="841005" cy="198294"/>
            </a:xfrm>
            <a:prstGeom prst="bentConnector3">
              <a:avLst>
                <a:gd name="adj1" fmla="val 50000"/>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pic>
        <p:nvPicPr>
          <p:cNvPr id="1026" name="Picture 2" descr="Building Software like LEGOs">
            <a:extLst>
              <a:ext uri="{FF2B5EF4-FFF2-40B4-BE49-F238E27FC236}">
                <a16:creationId xmlns:a16="http://schemas.microsoft.com/office/drawing/2014/main" id="{672EC8F4-61BF-D5F5-ABBF-82712BA6DA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967" b="91633" l="10000" r="90000">
                        <a14:foregroundMark x1="43778" y1="10433" x2="43778" y2="10433"/>
                        <a14:foregroundMark x1="51222" y1="5967" x2="51222" y2="5967"/>
                        <a14:foregroundMark x1="65111" y1="91500" x2="65111" y2="91500"/>
                        <a14:foregroundMark x1="34267" y1="91633" x2="34267" y2="91633"/>
                      </a14:backgroundRemoval>
                    </a14:imgEffect>
                  </a14:imgLayer>
                </a14:imgProps>
              </a:ext>
              <a:ext uri="{28A0092B-C50C-407E-A947-70E740481C1C}">
                <a14:useLocalDpi xmlns:a14="http://schemas.microsoft.com/office/drawing/2010/main" val="0"/>
              </a:ext>
            </a:extLst>
          </a:blip>
          <a:srcRect/>
          <a:stretch>
            <a:fillRect/>
          </a:stretch>
        </p:blipFill>
        <p:spPr bwMode="auto">
          <a:xfrm>
            <a:off x="4316673" y="2747866"/>
            <a:ext cx="3543793" cy="23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Ambassador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8194" name="Picture 2" descr="Example of the Ambassador pattern">
            <a:extLst>
              <a:ext uri="{FF2B5EF4-FFF2-40B4-BE49-F238E27FC236}">
                <a16:creationId xmlns:a16="http://schemas.microsoft.com/office/drawing/2014/main" id="{CAB15BEF-7A45-DD2D-42C3-381D5574A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0913" y="1929637"/>
            <a:ext cx="7890173" cy="3581399"/>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8196" name="Picture 4" descr="API Management | Microsoft Azure Color">
            <a:extLst>
              <a:ext uri="{FF2B5EF4-FFF2-40B4-BE49-F238E27FC236}">
                <a16:creationId xmlns:a16="http://schemas.microsoft.com/office/drawing/2014/main" id="{4BE6BC4F-E6F5-6928-4F9A-81623F6995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96394" y="4422901"/>
            <a:ext cx="1088612" cy="6724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198" name="Picture 6" descr="Pricing - Front Door | Microsoft Azure">
            <a:extLst>
              <a:ext uri="{FF2B5EF4-FFF2-40B4-BE49-F238E27FC236}">
                <a16:creationId xmlns:a16="http://schemas.microsoft.com/office/drawing/2014/main" id="{B7F9F7B6-42C1-B8F4-AF96-F7EF97BF92E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3768" y="5317153"/>
            <a:ext cx="1170818" cy="6724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8200" name="Picture 8" descr="Azure Firewall">
            <a:extLst>
              <a:ext uri="{FF2B5EF4-FFF2-40B4-BE49-F238E27FC236}">
                <a16:creationId xmlns:a16="http://schemas.microsoft.com/office/drawing/2014/main" id="{34D4F82D-5061-2236-9540-AB3A01D6B6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118" y="5360837"/>
            <a:ext cx="1170818" cy="6724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16514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Sidecar</a:t>
            </a:r>
          </a:p>
        </p:txBody>
      </p:sp>
      <p:sp>
        <p:nvSpPr>
          <p:cNvPr id="2" name="Folded Corner 8">
            <a:extLst>
              <a:ext uri="{FF2B5EF4-FFF2-40B4-BE49-F238E27FC236}">
                <a16:creationId xmlns:a16="http://schemas.microsoft.com/office/drawing/2014/main" id="{B9D8F14B-2BCE-95D8-5FA6-2703836DE9FB}"/>
              </a:ext>
            </a:extLst>
          </p:cNvPr>
          <p:cNvSpPr/>
          <p:nvPr/>
        </p:nvSpPr>
        <p:spPr>
          <a:xfrm>
            <a:off x="1773387" y="1524001"/>
            <a:ext cx="2731364" cy="439137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Deploy components of an application into a separate process or container to provide isolation and encapsulation. This pattern can also enable applications to be composed of heterogeneous components and technologies.</a:t>
            </a:r>
          </a:p>
          <a:p>
            <a:pPr algn="ctr"/>
            <a:endParaRPr lang="en-US" sz="1600" dirty="0">
              <a:solidFill>
                <a:srgbClr val="3A4953"/>
              </a:solidFill>
            </a:endParaRPr>
          </a:p>
          <a:p>
            <a:pPr algn="ctr"/>
            <a:r>
              <a:rPr lang="en-US" sz="1600" dirty="0">
                <a:solidFill>
                  <a:srgbClr val="3A4953"/>
                </a:solidFill>
              </a:rPr>
              <a:t>In the pattern, the sidecar is attached to a parent application and provides supporting features for the application. </a:t>
            </a:r>
          </a:p>
        </p:txBody>
      </p:sp>
      <p:pic>
        <p:nvPicPr>
          <p:cNvPr id="11266" name="Picture 2" descr="Diagram of the Sidecar pattern">
            <a:extLst>
              <a:ext uri="{FF2B5EF4-FFF2-40B4-BE49-F238E27FC236}">
                <a16:creationId xmlns:a16="http://schemas.microsoft.com/office/drawing/2014/main" id="{8A26AB39-6CC4-2707-F45D-22ACB8A756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901" y="2253105"/>
            <a:ext cx="5798712" cy="2933170"/>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6974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Sidecar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825881" y="2019712"/>
            <a:ext cx="1812475" cy="3056782"/>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 Consider deployment and packaging format for services, processes, or containers. Containers are particularly well-suited to the sidecar pattern </a:t>
            </a:r>
          </a:p>
          <a:p>
            <a:pPr algn="ctr"/>
            <a:endParaRPr lang="en-US" sz="1600" dirty="0">
              <a:solidFill>
                <a:srgbClr val="3A4953"/>
              </a:solidFill>
            </a:endParaRPr>
          </a:p>
        </p:txBody>
      </p:sp>
      <p:sp>
        <p:nvSpPr>
          <p:cNvPr id="4" name="Folded Corner 8">
            <a:extLst>
              <a:ext uri="{FF2B5EF4-FFF2-40B4-BE49-F238E27FC236}">
                <a16:creationId xmlns:a16="http://schemas.microsoft.com/office/drawing/2014/main" id="{0BCE7F2A-1B22-A14C-4E51-9AC21FB9EB3A}"/>
              </a:ext>
            </a:extLst>
          </p:cNvPr>
          <p:cNvSpPr/>
          <p:nvPr/>
        </p:nvSpPr>
        <p:spPr>
          <a:xfrm>
            <a:off x="3849627" y="4004497"/>
            <a:ext cx="1812475" cy="214399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Consider whether it would work better as a separate service or a more traditional daemon</a:t>
            </a:r>
          </a:p>
        </p:txBody>
      </p:sp>
      <p:sp>
        <p:nvSpPr>
          <p:cNvPr id="5" name="Folded Corner 8">
            <a:extLst>
              <a:ext uri="{FF2B5EF4-FFF2-40B4-BE49-F238E27FC236}">
                <a16:creationId xmlns:a16="http://schemas.microsoft.com/office/drawing/2014/main" id="{E7F9DDCD-C986-1D2B-71C7-60445A836A41}"/>
              </a:ext>
            </a:extLst>
          </p:cNvPr>
          <p:cNvSpPr/>
          <p:nvPr/>
        </p:nvSpPr>
        <p:spPr>
          <a:xfrm>
            <a:off x="8418609" y="1528124"/>
            <a:ext cx="1812475" cy="218592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resource cost of deploying a sidecar service for each instance may not be worth the advantage of isolation</a:t>
            </a:r>
          </a:p>
        </p:txBody>
      </p:sp>
      <p:sp>
        <p:nvSpPr>
          <p:cNvPr id="9" name="Folded Corner 8">
            <a:extLst>
              <a:ext uri="{FF2B5EF4-FFF2-40B4-BE49-F238E27FC236}">
                <a16:creationId xmlns:a16="http://schemas.microsoft.com/office/drawing/2014/main" id="{A5CE6259-2D28-40E3-5F91-3E514ABC61D4}"/>
              </a:ext>
            </a:extLst>
          </p:cNvPr>
          <p:cNvSpPr/>
          <p:nvPr/>
        </p:nvSpPr>
        <p:spPr>
          <a:xfrm>
            <a:off x="4285955" y="2016731"/>
            <a:ext cx="3710113" cy="1313492"/>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If the service needs to scale differently or independently from the main applications, it may be better to deploy the feature as a separate service.</a:t>
            </a:r>
          </a:p>
        </p:txBody>
      </p:sp>
      <p:sp>
        <p:nvSpPr>
          <p:cNvPr id="7" name="Folded Corner 8">
            <a:extLst>
              <a:ext uri="{FF2B5EF4-FFF2-40B4-BE49-F238E27FC236}">
                <a16:creationId xmlns:a16="http://schemas.microsoft.com/office/drawing/2014/main" id="{5171B01B-E68F-1337-7460-F8F39FCFF0E5}"/>
              </a:ext>
            </a:extLst>
          </p:cNvPr>
          <p:cNvSpPr/>
          <p:nvPr/>
        </p:nvSpPr>
        <p:spPr>
          <a:xfrm>
            <a:off x="6213983" y="4081632"/>
            <a:ext cx="3822888" cy="194517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Moving cross-cutting tasks to a single process that can scale across multiple instances of the main process reduces the need to deploy duplicate functionality for each instance of the application</a:t>
            </a:r>
          </a:p>
        </p:txBody>
      </p:sp>
    </p:spTree>
    <p:extLst>
      <p:ext uri="{BB962C8B-B14F-4D97-AF65-F5344CB8AC3E}">
        <p14:creationId xmlns:p14="http://schemas.microsoft.com/office/powerpoint/2010/main" val="350508311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Sidecar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7"/>
            <a:ext cx="2280795" cy="3838069"/>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your primary application uses a heterogeneous set of languages and frameworks. A component located in a sidecar service can be consumed by applications written in different languages using different frameworks</a:t>
            </a:r>
          </a:p>
        </p:txBody>
      </p:sp>
      <p:sp>
        <p:nvSpPr>
          <p:cNvPr id="7" name="Folded Corner 10">
            <a:extLst>
              <a:ext uri="{FF2B5EF4-FFF2-40B4-BE49-F238E27FC236}">
                <a16:creationId xmlns:a16="http://schemas.microsoft.com/office/drawing/2014/main" id="{550B6D94-D4FD-2A0A-678F-BBFF8EBD24B2}"/>
              </a:ext>
            </a:extLst>
          </p:cNvPr>
          <p:cNvSpPr/>
          <p:nvPr/>
        </p:nvSpPr>
        <p:spPr>
          <a:xfrm>
            <a:off x="4330580" y="4118101"/>
            <a:ext cx="3330255" cy="1944031"/>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encapsulate tasks and deploy them out-of-process to reduce the surface area of sensitive processes to only the code needed to accomplish the task.</a:t>
            </a:r>
          </a:p>
        </p:txBody>
      </p:sp>
      <p:sp>
        <p:nvSpPr>
          <p:cNvPr id="4" name="Folded Corner 10">
            <a:extLst>
              <a:ext uri="{FF2B5EF4-FFF2-40B4-BE49-F238E27FC236}">
                <a16:creationId xmlns:a16="http://schemas.microsoft.com/office/drawing/2014/main" id="{A3DA6910-787B-977A-6D9C-FDDF0152896F}"/>
              </a:ext>
            </a:extLst>
          </p:cNvPr>
          <p:cNvSpPr/>
          <p:nvPr/>
        </p:nvSpPr>
        <p:spPr>
          <a:xfrm>
            <a:off x="4330580" y="1794692"/>
            <a:ext cx="3304041" cy="1445219"/>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a service that shares the overall lifecycle of your main application but can be independently updated.</a:t>
            </a:r>
          </a:p>
        </p:txBody>
      </p:sp>
      <p:sp>
        <p:nvSpPr>
          <p:cNvPr id="5" name="Folded Corner 10">
            <a:extLst>
              <a:ext uri="{FF2B5EF4-FFF2-40B4-BE49-F238E27FC236}">
                <a16:creationId xmlns:a16="http://schemas.microsoft.com/office/drawing/2014/main" id="{803CF998-8920-E3CC-B6FD-63B43A354996}"/>
              </a:ext>
            </a:extLst>
          </p:cNvPr>
          <p:cNvSpPr/>
          <p:nvPr/>
        </p:nvSpPr>
        <p:spPr>
          <a:xfrm>
            <a:off x="8062866" y="1840000"/>
            <a:ext cx="2238947" cy="374791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want to move cross-cutting tasks to a single process that can scale across multiple instances of the main process, reducing the need to deploy duplicate functionality for each instance of the application</a:t>
            </a:r>
          </a:p>
        </p:txBody>
      </p:sp>
    </p:spTree>
    <p:extLst>
      <p:ext uri="{BB962C8B-B14F-4D97-AF65-F5344CB8AC3E}">
        <p14:creationId xmlns:p14="http://schemas.microsoft.com/office/powerpoint/2010/main" val="238158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Sidecar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0242" name="Picture 2" descr="Diagram that shows topology of Azure Container Instances with NGINX sidecar.">
            <a:extLst>
              <a:ext uri="{FF2B5EF4-FFF2-40B4-BE49-F238E27FC236}">
                <a16:creationId xmlns:a16="http://schemas.microsoft.com/office/drawing/2014/main" id="{42CCDFC7-F144-637E-24BA-D29D0CFA927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3006" y="2278166"/>
            <a:ext cx="7466461" cy="2606468"/>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10244" name="Picture 4" descr="Azure Container Apps Logo PNG vector in SVG, PDF, AI, CDR format">
            <a:extLst>
              <a:ext uri="{FF2B5EF4-FFF2-40B4-BE49-F238E27FC236}">
                <a16:creationId xmlns:a16="http://schemas.microsoft.com/office/drawing/2014/main" id="{9AB96C0A-9ACE-3322-1BBA-160254E32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25439" y="3060064"/>
            <a:ext cx="1065902" cy="80004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46" name="Picture 6" descr="Azure Kubernetes Service (AKS) Logo PNG Vector (PDF) Free Download">
            <a:extLst>
              <a:ext uri="{FF2B5EF4-FFF2-40B4-BE49-F238E27FC236}">
                <a16:creationId xmlns:a16="http://schemas.microsoft.com/office/drawing/2014/main" id="{E11CD5AD-8430-143D-3407-8EFC7ED7E4F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77921" y="4133476"/>
            <a:ext cx="1113420" cy="9798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50" name="Picture 10" descr="Official Azure Icon Set">
            <a:extLst>
              <a:ext uri="{FF2B5EF4-FFF2-40B4-BE49-F238E27FC236}">
                <a16:creationId xmlns:a16="http://schemas.microsoft.com/office/drawing/2014/main" id="{CFFB3B41-7A26-A54D-4D79-043A87B918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66647" y="1765819"/>
            <a:ext cx="1024694" cy="10246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0252" name="Picture 12" descr="Pricing - Container Instances | Microsoft Azure">
            <a:extLst>
              <a:ext uri="{FF2B5EF4-FFF2-40B4-BE49-F238E27FC236}">
                <a16:creationId xmlns:a16="http://schemas.microsoft.com/office/drawing/2014/main" id="{BE96E250-B2B1-B3D9-586A-8313ADD18F1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695740" y="5386656"/>
            <a:ext cx="1193237" cy="62644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0650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Leader Election</a:t>
            </a:r>
          </a:p>
        </p:txBody>
      </p:sp>
      <p:sp>
        <p:nvSpPr>
          <p:cNvPr id="2" name="Folded Corner 8">
            <a:extLst>
              <a:ext uri="{FF2B5EF4-FFF2-40B4-BE49-F238E27FC236}">
                <a16:creationId xmlns:a16="http://schemas.microsoft.com/office/drawing/2014/main" id="{B9D8F14B-2BCE-95D8-5FA6-2703836DE9FB}"/>
              </a:ext>
            </a:extLst>
          </p:cNvPr>
          <p:cNvSpPr/>
          <p:nvPr/>
        </p:nvSpPr>
        <p:spPr>
          <a:xfrm>
            <a:off x="1957804" y="1506071"/>
            <a:ext cx="3620804" cy="444772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solidFill>
                <a:srgbClr val="3A4953"/>
              </a:solidFill>
            </a:endParaRPr>
          </a:p>
          <a:p>
            <a:pPr algn="ctr"/>
            <a:r>
              <a:rPr lang="en-US" sz="1600" dirty="0">
                <a:solidFill>
                  <a:srgbClr val="3A4953"/>
                </a:solidFill>
              </a:rPr>
              <a:t>Coordinate the actions performed by a collection of collaborating instances in a distributed application by electing one instance as the leader that assumes responsibility for managing the others. </a:t>
            </a:r>
          </a:p>
          <a:p>
            <a:pPr algn="ctr"/>
            <a:r>
              <a:rPr lang="en-US" sz="1600" dirty="0">
                <a:solidFill>
                  <a:srgbClr val="3A4953"/>
                </a:solidFill>
              </a:rPr>
              <a:t>This can help to ensure that instances don't conflict with each other, cause contention for shared resources, or inadvertently interfere with the work that other instances are performing.</a:t>
            </a:r>
          </a:p>
          <a:p>
            <a:pPr algn="ctr"/>
            <a:endParaRPr lang="en-US" sz="1600" dirty="0">
              <a:solidFill>
                <a:srgbClr val="3A4953"/>
              </a:solidFill>
            </a:endParaRPr>
          </a:p>
        </p:txBody>
      </p:sp>
      <p:pic>
        <p:nvPicPr>
          <p:cNvPr id="13314" name="Picture 2" descr="Figure 1 illustrates the functions of the BlobDistributedMutex class">
            <a:extLst>
              <a:ext uri="{FF2B5EF4-FFF2-40B4-BE49-F238E27FC236}">
                <a16:creationId xmlns:a16="http://schemas.microsoft.com/office/drawing/2014/main" id="{A41BDD62-147C-C2FE-221D-24C04010CC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0" y="1231325"/>
            <a:ext cx="3282760" cy="4997219"/>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9077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Leader Election</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960918" y="1298223"/>
            <a:ext cx="1812475" cy="286119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Ensure the election process is managed carefully to prevent two or more instances from taking over the leader position simultaneously.</a:t>
            </a:r>
          </a:p>
        </p:txBody>
      </p:sp>
      <p:sp>
        <p:nvSpPr>
          <p:cNvPr id="5" name="Folded Corner 8">
            <a:extLst>
              <a:ext uri="{FF2B5EF4-FFF2-40B4-BE49-F238E27FC236}">
                <a16:creationId xmlns:a16="http://schemas.microsoft.com/office/drawing/2014/main" id="{E7F9DDCD-C986-1D2B-71C7-60445A836A41}"/>
              </a:ext>
            </a:extLst>
          </p:cNvPr>
          <p:cNvSpPr/>
          <p:nvPr/>
        </p:nvSpPr>
        <p:spPr>
          <a:xfrm>
            <a:off x="8229601" y="1528124"/>
            <a:ext cx="2001484" cy="381996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Avoid making the leader a bottleneck in the system. The leader's role is to coordinate the work of subordinate tasks, not necessarily to participate in the work itself. Ensure the leader can delegate tasks effectively to avoid performance issues</a:t>
            </a:r>
          </a:p>
        </p:txBody>
      </p:sp>
      <p:sp>
        <p:nvSpPr>
          <p:cNvPr id="9" name="Folded Corner 8">
            <a:extLst>
              <a:ext uri="{FF2B5EF4-FFF2-40B4-BE49-F238E27FC236}">
                <a16:creationId xmlns:a16="http://schemas.microsoft.com/office/drawing/2014/main" id="{A5CE6259-2D28-40E3-5F91-3E514ABC61D4}"/>
              </a:ext>
            </a:extLst>
          </p:cNvPr>
          <p:cNvSpPr/>
          <p:nvPr/>
        </p:nvSpPr>
        <p:spPr>
          <a:xfrm>
            <a:off x="4078017" y="2160573"/>
            <a:ext cx="3710113" cy="286119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system must be able to detect when the leader has failed or become unavailable (e.g., due to a communications failure, or scale up operation). The speed of detection depends on the system's requirements. Some systems can tolerate a short period without a leader, while others need immediate detection and a new election</a:t>
            </a:r>
          </a:p>
        </p:txBody>
      </p:sp>
    </p:spTree>
    <p:extLst>
      <p:ext uri="{BB962C8B-B14F-4D97-AF65-F5344CB8AC3E}">
        <p14:creationId xmlns:p14="http://schemas.microsoft.com/office/powerpoint/2010/main" val="4237245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Leader Election</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8"/>
            <a:ext cx="2280795" cy="3953614"/>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coordinate a task among multiple instances of a service or application. The Leader Election pattern ensures that one instance acts as the coordinator, preventing conflicts and ensuring smooth operation</a:t>
            </a:r>
          </a:p>
        </p:txBody>
      </p:sp>
      <p:sp>
        <p:nvSpPr>
          <p:cNvPr id="4" name="Folded Corner 10">
            <a:extLst>
              <a:ext uri="{FF2B5EF4-FFF2-40B4-BE49-F238E27FC236}">
                <a16:creationId xmlns:a16="http://schemas.microsoft.com/office/drawing/2014/main" id="{A3DA6910-787B-977A-6D9C-FDDF0152896F}"/>
              </a:ext>
            </a:extLst>
          </p:cNvPr>
          <p:cNvSpPr/>
          <p:nvPr/>
        </p:nvSpPr>
        <p:spPr>
          <a:xfrm>
            <a:off x="4504902" y="2463203"/>
            <a:ext cx="3304041" cy="2016589"/>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Manage failover and ensure that work is reliably redirected in case of node malfunctions. This is particularly useful in scenarios where reliability and self-healing are critical </a:t>
            </a:r>
          </a:p>
        </p:txBody>
      </p:sp>
      <p:sp>
        <p:nvSpPr>
          <p:cNvPr id="5" name="Folded Corner 10">
            <a:extLst>
              <a:ext uri="{FF2B5EF4-FFF2-40B4-BE49-F238E27FC236}">
                <a16:creationId xmlns:a16="http://schemas.microsoft.com/office/drawing/2014/main" id="{803CF998-8920-E3CC-B6FD-63B43A354996}"/>
              </a:ext>
            </a:extLst>
          </p:cNvPr>
          <p:cNvSpPr/>
          <p:nvPr/>
        </p:nvSpPr>
        <p:spPr>
          <a:xfrm>
            <a:off x="8142863" y="1411112"/>
            <a:ext cx="2238947" cy="306868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your application requires high availability and resilience. The pattern helps in maintaining service continuity by electing a new leader if the current one fails.</a:t>
            </a:r>
          </a:p>
        </p:txBody>
      </p:sp>
    </p:spTree>
    <p:extLst>
      <p:ext uri="{BB962C8B-B14F-4D97-AF65-F5344CB8AC3E}">
        <p14:creationId xmlns:p14="http://schemas.microsoft.com/office/powerpoint/2010/main" val="34875283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Leader Election</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2294" name="Picture 6" descr="Leader election in Kubernetes using client-go | by Mayank Shah ...">
            <a:extLst>
              <a:ext uri="{FF2B5EF4-FFF2-40B4-BE49-F238E27FC236}">
                <a16:creationId xmlns:a16="http://schemas.microsoft.com/office/drawing/2014/main" id="{798C4811-E8E6-30A3-F6E8-0527808790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1304" y="1560323"/>
            <a:ext cx="5593062" cy="4611359"/>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12296" name="Picture 8" descr="Optimizing Azure Functions: Best Practices for Function Design">
            <a:extLst>
              <a:ext uri="{FF2B5EF4-FFF2-40B4-BE49-F238E27FC236}">
                <a16:creationId xmlns:a16="http://schemas.microsoft.com/office/drawing/2014/main" id="{99927A83-EE7E-D7AB-777F-E6A4E49C8A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91217" y="5118342"/>
            <a:ext cx="1183810" cy="82291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2298" name="Picture 10" descr="azure vms color&quot; Icon - Download for free – Iconduck">
            <a:extLst>
              <a:ext uri="{FF2B5EF4-FFF2-40B4-BE49-F238E27FC236}">
                <a16:creationId xmlns:a16="http://schemas.microsoft.com/office/drawing/2014/main" id="{9408F03C-633B-AB76-6159-994DA82F00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91217" y="3834333"/>
            <a:ext cx="1183810" cy="99916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43433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Strangler Fig</a:t>
            </a:r>
          </a:p>
        </p:txBody>
      </p:sp>
      <p:sp>
        <p:nvSpPr>
          <p:cNvPr id="2" name="Folded Corner 8">
            <a:extLst>
              <a:ext uri="{FF2B5EF4-FFF2-40B4-BE49-F238E27FC236}">
                <a16:creationId xmlns:a16="http://schemas.microsoft.com/office/drawing/2014/main" id="{B9D8F14B-2BCE-95D8-5FA6-2703836DE9FB}"/>
              </a:ext>
            </a:extLst>
          </p:cNvPr>
          <p:cNvSpPr/>
          <p:nvPr/>
        </p:nvSpPr>
        <p:spPr>
          <a:xfrm>
            <a:off x="1773387" y="1671933"/>
            <a:ext cx="2731364" cy="424344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Incrementally migrate a legacy system by gradually replacing specific pieces of functionality with new applications and services. </a:t>
            </a:r>
          </a:p>
          <a:p>
            <a:pPr algn="ctr"/>
            <a:endParaRPr lang="en-US" sz="1600" dirty="0">
              <a:solidFill>
                <a:srgbClr val="3A4953"/>
              </a:solidFill>
            </a:endParaRPr>
          </a:p>
          <a:p>
            <a:pPr algn="ctr"/>
            <a:r>
              <a:rPr lang="en-US" sz="1600" dirty="0">
                <a:solidFill>
                  <a:srgbClr val="3A4953"/>
                </a:solidFill>
              </a:rPr>
              <a:t>As features from the legacy system are replaced, the new system eventually replaces all of the old system's features, strangling the old system and allowing you to decommission it.</a:t>
            </a:r>
          </a:p>
          <a:p>
            <a:pPr algn="ctr"/>
            <a:endParaRPr lang="en-US" sz="1600" dirty="0">
              <a:solidFill>
                <a:srgbClr val="3A4953"/>
              </a:solidFill>
            </a:endParaRPr>
          </a:p>
        </p:txBody>
      </p:sp>
      <p:pic>
        <p:nvPicPr>
          <p:cNvPr id="15362" name="Picture 2" descr="Diagram of the Strangler Fig pattern">
            <a:extLst>
              <a:ext uri="{FF2B5EF4-FFF2-40B4-BE49-F238E27FC236}">
                <a16:creationId xmlns:a16="http://schemas.microsoft.com/office/drawing/2014/main" id="{D0CD0FD7-449A-7F5F-7F71-8E18D193F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6496" y="2361098"/>
            <a:ext cx="5800511" cy="2718478"/>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56159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846358" y="394189"/>
            <a:ext cx="5476884" cy="567619"/>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Importance in modern cloud architecture</a:t>
            </a:r>
          </a:p>
        </p:txBody>
      </p:sp>
      <p:sp>
        <p:nvSpPr>
          <p:cNvPr id="2" name="Rectangle: Rounded Corners 1">
            <a:extLst>
              <a:ext uri="{FF2B5EF4-FFF2-40B4-BE49-F238E27FC236}">
                <a16:creationId xmlns:a16="http://schemas.microsoft.com/office/drawing/2014/main" id="{DE52D0D5-BD2D-3185-33F6-5CBEB62BE106}"/>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7" name="TextBox 6">
            <a:extLst>
              <a:ext uri="{FF2B5EF4-FFF2-40B4-BE49-F238E27FC236}">
                <a16:creationId xmlns:a16="http://schemas.microsoft.com/office/drawing/2014/main" id="{FF3BF8FF-4DFF-6360-D76A-31BB29E75730}"/>
              </a:ext>
            </a:extLst>
          </p:cNvPr>
          <p:cNvSpPr txBox="1"/>
          <p:nvPr/>
        </p:nvSpPr>
        <p:spPr>
          <a:xfrm>
            <a:off x="5629407" y="2467601"/>
            <a:ext cx="912772" cy="134341"/>
          </a:xfrm>
          <a:prstGeom prst="rect">
            <a:avLst/>
          </a:prstGeom>
          <a:noFill/>
        </p:spPr>
        <p:txBody>
          <a:bodyPr spcFirstLastPara="1" wrap="none" lIns="0" tIns="0" rIns="0" bIns="0" numCol="1" rtlCol="0">
            <a:prstTxWarp prst="textArchUp">
              <a:avLst/>
            </a:prstTxWarp>
            <a:spAutoFit/>
          </a:bodyPr>
          <a:lstStyle>
            <a:defPPr>
              <a:defRPr lang="en-US"/>
            </a:defPPr>
            <a:lvl1pPr algn="ctr" defTabSz="491019" fontAlgn="base">
              <a:defRPr sz="4800">
                <a:latin typeface="+mj-lt"/>
                <a:cs typeface="Segoe UI Semibold" panose="020B0502040204020203" pitchFamily="34" charset="0"/>
              </a:defRPr>
            </a:lvl1pPr>
          </a:lstStyle>
          <a:p>
            <a:pPr defTabSz="136405"/>
            <a:r>
              <a:rPr lang="en-US" sz="19900" b="1" spc="111" dirty="0">
                <a:solidFill>
                  <a:srgbClr val="FFFFFF"/>
                </a:solidFill>
                <a:cs typeface="Segoe Sans Display" pitchFamily="2" charset="0"/>
              </a:rPr>
              <a:t>CLOUD DESIGN PATTERNS</a:t>
            </a:r>
          </a:p>
        </p:txBody>
      </p:sp>
      <p:grpSp>
        <p:nvGrpSpPr>
          <p:cNvPr id="23" name="Group 22">
            <a:extLst>
              <a:ext uri="{FF2B5EF4-FFF2-40B4-BE49-F238E27FC236}">
                <a16:creationId xmlns:a16="http://schemas.microsoft.com/office/drawing/2014/main" id="{9F82E1C2-046D-D2A4-D7CE-ACC332177BBD}"/>
              </a:ext>
            </a:extLst>
          </p:cNvPr>
          <p:cNvGrpSpPr/>
          <p:nvPr/>
        </p:nvGrpSpPr>
        <p:grpSpPr>
          <a:xfrm>
            <a:off x="1762243" y="1498764"/>
            <a:ext cx="2951271" cy="982691"/>
            <a:chOff x="1762243" y="1498764"/>
            <a:chExt cx="2306323" cy="982691"/>
          </a:xfrm>
        </p:grpSpPr>
        <p:sp>
          <p:nvSpPr>
            <p:cNvPr id="24" name="Content Placeholder 1">
              <a:extLst>
                <a:ext uri="{FF2B5EF4-FFF2-40B4-BE49-F238E27FC236}">
                  <a16:creationId xmlns:a16="http://schemas.microsoft.com/office/drawing/2014/main" id="{07E7DA44-49AB-9434-7F64-80F5051D29D8}"/>
                </a:ext>
              </a:extLst>
            </p:cNvPr>
            <p:cNvSpPr txBox="1">
              <a:spLocks/>
            </p:cNvSpPr>
            <p:nvPr/>
          </p:nvSpPr>
          <p:spPr>
            <a:xfrm>
              <a:off x="1762243" y="1498764"/>
              <a:ext cx="2306323"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Scalability</a:t>
              </a:r>
            </a:p>
          </p:txBody>
        </p:sp>
        <p:cxnSp>
          <p:nvCxnSpPr>
            <p:cNvPr id="25" name="Connector: Elbow 24">
              <a:extLst>
                <a:ext uri="{FF2B5EF4-FFF2-40B4-BE49-F238E27FC236}">
                  <a16:creationId xmlns:a16="http://schemas.microsoft.com/office/drawing/2014/main" id="{D827484C-25C7-D56F-FECB-A5902BBFAF45}"/>
                </a:ext>
              </a:extLst>
            </p:cNvPr>
            <p:cNvCxnSpPr>
              <a:stCxn id="24" idx="2"/>
            </p:cNvCxnSpPr>
            <p:nvPr/>
          </p:nvCxnSpPr>
          <p:spPr>
            <a:xfrm rot="16200000" flipH="1">
              <a:off x="3298662" y="1711551"/>
              <a:ext cx="386647" cy="1153161"/>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26" name="Group 25">
            <a:extLst>
              <a:ext uri="{FF2B5EF4-FFF2-40B4-BE49-F238E27FC236}">
                <a16:creationId xmlns:a16="http://schemas.microsoft.com/office/drawing/2014/main" id="{96EEF1C8-62E4-5EE8-A7D9-1786AF3CA2B4}"/>
              </a:ext>
            </a:extLst>
          </p:cNvPr>
          <p:cNvGrpSpPr/>
          <p:nvPr/>
        </p:nvGrpSpPr>
        <p:grpSpPr>
          <a:xfrm>
            <a:off x="538900" y="3303416"/>
            <a:ext cx="3517904" cy="1277463"/>
            <a:chOff x="538900" y="3303416"/>
            <a:chExt cx="3517904" cy="1277463"/>
          </a:xfrm>
        </p:grpSpPr>
        <p:sp>
          <p:nvSpPr>
            <p:cNvPr id="27" name="Content Placeholder 1">
              <a:extLst>
                <a:ext uri="{FF2B5EF4-FFF2-40B4-BE49-F238E27FC236}">
                  <a16:creationId xmlns:a16="http://schemas.microsoft.com/office/drawing/2014/main" id="{F23ECBEF-4E3E-A8B2-B198-AF673CE6DDD4}"/>
                </a:ext>
              </a:extLst>
            </p:cNvPr>
            <p:cNvSpPr txBox="1">
              <a:spLocks/>
            </p:cNvSpPr>
            <p:nvPr/>
          </p:nvSpPr>
          <p:spPr>
            <a:xfrm>
              <a:off x="538900" y="3303416"/>
              <a:ext cx="2940415" cy="62571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Resilience</a:t>
              </a:r>
            </a:p>
          </p:txBody>
        </p:sp>
        <p:cxnSp>
          <p:nvCxnSpPr>
            <p:cNvPr id="28" name="Connector: Elbow 27">
              <a:extLst>
                <a:ext uri="{FF2B5EF4-FFF2-40B4-BE49-F238E27FC236}">
                  <a16:creationId xmlns:a16="http://schemas.microsoft.com/office/drawing/2014/main" id="{7C2BDBDE-FD8E-064F-4C9E-4DAA9F706DA7}"/>
                </a:ext>
              </a:extLst>
            </p:cNvPr>
            <p:cNvCxnSpPr>
              <a:stCxn id="27" idx="2"/>
            </p:cNvCxnSpPr>
            <p:nvPr/>
          </p:nvCxnSpPr>
          <p:spPr>
            <a:xfrm rot="16200000" flipH="1">
              <a:off x="2707082" y="3231156"/>
              <a:ext cx="651748" cy="2047697"/>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1420F538-C9E2-2EE0-93DC-E95DC01BF411}"/>
              </a:ext>
            </a:extLst>
          </p:cNvPr>
          <p:cNvGrpSpPr/>
          <p:nvPr/>
        </p:nvGrpSpPr>
        <p:grpSpPr>
          <a:xfrm>
            <a:off x="7991398" y="1498764"/>
            <a:ext cx="2438359" cy="982692"/>
            <a:chOff x="7991398" y="1498764"/>
            <a:chExt cx="2438359" cy="982692"/>
          </a:xfrm>
        </p:grpSpPr>
        <p:sp>
          <p:nvSpPr>
            <p:cNvPr id="30" name="Content Placeholder 1">
              <a:extLst>
                <a:ext uri="{FF2B5EF4-FFF2-40B4-BE49-F238E27FC236}">
                  <a16:creationId xmlns:a16="http://schemas.microsoft.com/office/drawing/2014/main" id="{60D5FB32-94BF-2D68-EA29-812A0E5526E7}"/>
                </a:ext>
              </a:extLst>
            </p:cNvPr>
            <p:cNvSpPr txBox="1">
              <a:spLocks/>
            </p:cNvSpPr>
            <p:nvPr/>
          </p:nvSpPr>
          <p:spPr>
            <a:xfrm>
              <a:off x="8260116" y="1498764"/>
              <a:ext cx="2169641"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Operational excellence</a:t>
              </a:r>
            </a:p>
            <a:p>
              <a:pPr marL="0" indent="0">
                <a:buFont typeface="Wingdings" panose="05000000000000000000" pitchFamily="2" charset="2"/>
                <a:buNone/>
              </a:pPr>
              <a:endParaRPr lang="en-US" sz="1600" dirty="0">
                <a:latin typeface="+mj-lt"/>
              </a:endParaRPr>
            </a:p>
          </p:txBody>
        </p:sp>
        <p:cxnSp>
          <p:nvCxnSpPr>
            <p:cNvPr id="31" name="Connector: Elbow 30">
              <a:extLst>
                <a:ext uri="{FF2B5EF4-FFF2-40B4-BE49-F238E27FC236}">
                  <a16:creationId xmlns:a16="http://schemas.microsoft.com/office/drawing/2014/main" id="{B7F7B66F-BE26-B2EC-CF4C-67BA4BED7CF4}"/>
                </a:ext>
              </a:extLst>
            </p:cNvPr>
            <p:cNvCxnSpPr>
              <a:stCxn id="30" idx="2"/>
            </p:cNvCxnSpPr>
            <p:nvPr/>
          </p:nvCxnSpPr>
          <p:spPr>
            <a:xfrm rot="5400000">
              <a:off x="8474845" y="1611363"/>
              <a:ext cx="386646" cy="1353539"/>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E615AFA1-B217-ABFD-5E17-AD6D71FE472E}"/>
              </a:ext>
            </a:extLst>
          </p:cNvPr>
          <p:cNvGrpSpPr/>
          <p:nvPr/>
        </p:nvGrpSpPr>
        <p:grpSpPr>
          <a:xfrm>
            <a:off x="8052584" y="3360653"/>
            <a:ext cx="3610182" cy="1349880"/>
            <a:chOff x="8052584" y="3360653"/>
            <a:chExt cx="3610182" cy="1349880"/>
          </a:xfrm>
        </p:grpSpPr>
        <p:sp>
          <p:nvSpPr>
            <p:cNvPr id="33" name="Content Placeholder 1">
              <a:extLst>
                <a:ext uri="{FF2B5EF4-FFF2-40B4-BE49-F238E27FC236}">
                  <a16:creationId xmlns:a16="http://schemas.microsoft.com/office/drawing/2014/main" id="{2491E851-80DD-878A-ABB3-14FE2935A07C}"/>
                </a:ext>
              </a:extLst>
            </p:cNvPr>
            <p:cNvSpPr txBox="1">
              <a:spLocks/>
            </p:cNvSpPr>
            <p:nvPr/>
          </p:nvSpPr>
          <p:spPr>
            <a:xfrm>
              <a:off x="8808660" y="3360653"/>
              <a:ext cx="2854106" cy="511240"/>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Performance Efficiency</a:t>
              </a:r>
            </a:p>
          </p:txBody>
        </p:sp>
        <p:cxnSp>
          <p:nvCxnSpPr>
            <p:cNvPr id="34" name="Connector: Elbow 33">
              <a:extLst>
                <a:ext uri="{FF2B5EF4-FFF2-40B4-BE49-F238E27FC236}">
                  <a16:creationId xmlns:a16="http://schemas.microsoft.com/office/drawing/2014/main" id="{3CC8F3C1-48A9-017B-F1A4-016198234057}"/>
                </a:ext>
              </a:extLst>
            </p:cNvPr>
            <p:cNvCxnSpPr>
              <a:stCxn id="33" idx="2"/>
            </p:cNvCxnSpPr>
            <p:nvPr/>
          </p:nvCxnSpPr>
          <p:spPr>
            <a:xfrm rot="5400000">
              <a:off x="8724828" y="3199648"/>
              <a:ext cx="838641" cy="2183130"/>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35" name="Rectangle 3">
            <a:extLst>
              <a:ext uri="{FF2B5EF4-FFF2-40B4-BE49-F238E27FC236}">
                <a16:creationId xmlns:a16="http://schemas.microsoft.com/office/drawing/2014/main" id="{98093CCF-B232-DA74-E17D-76F80C3D81FB}"/>
              </a:ext>
            </a:extLst>
          </p:cNvPr>
          <p:cNvSpPr>
            <a:spLocks noChangeAspect="1"/>
          </p:cNvSpPr>
          <p:nvPr/>
        </p:nvSpPr>
        <p:spPr bwMode="auto">
          <a:xfrm>
            <a:off x="4492328" y="2195654"/>
            <a:ext cx="3176022" cy="3264223"/>
          </a:xfrm>
          <a:prstGeom prst="ellipse">
            <a:avLst/>
          </a:prstGeom>
          <a:noFill/>
          <a:ln w="19050">
            <a:gradFill flip="none" rotWithShape="1">
              <a:gsLst>
                <a:gs pos="73000">
                  <a:schemeClr val="accent3"/>
                </a:gs>
                <a:gs pos="4000">
                  <a:schemeClr val="accent5"/>
                </a:gs>
              </a:gsLst>
              <a:path path="circle">
                <a:fillToRect l="100000" t="100000"/>
              </a:path>
              <a:tileRect r="-100000" b="-10000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defTabSz="259041" fontAlgn="base">
              <a:spcBef>
                <a:spcPct val="0"/>
              </a:spcBef>
              <a:spcAft>
                <a:spcPct val="0"/>
              </a:spcAft>
            </a:pPr>
            <a:endParaRPr lang="en-US" sz="667">
              <a:gradFill>
                <a:gsLst>
                  <a:gs pos="0">
                    <a:srgbClr val="FFFFFF"/>
                  </a:gs>
                  <a:gs pos="100000">
                    <a:srgbClr val="FFFFFF"/>
                  </a:gs>
                </a:gsLst>
                <a:lin ang="5400000" scaled="0"/>
              </a:gradFill>
              <a:latin typeface="Segoe UI"/>
              <a:cs typeface="Segoe UI" pitchFamily="34" charset="0"/>
            </a:endParaRPr>
          </a:p>
        </p:txBody>
      </p:sp>
      <p:grpSp>
        <p:nvGrpSpPr>
          <p:cNvPr id="36" name="Group 35">
            <a:extLst>
              <a:ext uri="{FF2B5EF4-FFF2-40B4-BE49-F238E27FC236}">
                <a16:creationId xmlns:a16="http://schemas.microsoft.com/office/drawing/2014/main" id="{AA43A46D-6DA9-FE4D-E090-EC4C9F64B8EE}"/>
              </a:ext>
            </a:extLst>
          </p:cNvPr>
          <p:cNvGrpSpPr/>
          <p:nvPr/>
        </p:nvGrpSpPr>
        <p:grpSpPr>
          <a:xfrm>
            <a:off x="1492079" y="5076938"/>
            <a:ext cx="3672007" cy="639541"/>
            <a:chOff x="1492079" y="5076938"/>
            <a:chExt cx="3672007" cy="639541"/>
          </a:xfrm>
        </p:grpSpPr>
        <p:sp>
          <p:nvSpPr>
            <p:cNvPr id="37" name="Content Placeholder 1">
              <a:extLst>
                <a:ext uri="{FF2B5EF4-FFF2-40B4-BE49-F238E27FC236}">
                  <a16:creationId xmlns:a16="http://schemas.microsoft.com/office/drawing/2014/main" id="{85D6B6D3-0782-19C1-030A-A8207847AB12}"/>
                </a:ext>
              </a:extLst>
            </p:cNvPr>
            <p:cNvSpPr txBox="1">
              <a:spLocks/>
            </p:cNvSpPr>
            <p:nvPr/>
          </p:nvSpPr>
          <p:spPr>
            <a:xfrm>
              <a:off x="1492079" y="5076938"/>
              <a:ext cx="2846649" cy="511240"/>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Security</a:t>
              </a:r>
            </a:p>
          </p:txBody>
        </p:sp>
        <p:cxnSp>
          <p:nvCxnSpPr>
            <p:cNvPr id="38" name="Connector: Elbow 2056">
              <a:extLst>
                <a:ext uri="{FF2B5EF4-FFF2-40B4-BE49-F238E27FC236}">
                  <a16:creationId xmlns:a16="http://schemas.microsoft.com/office/drawing/2014/main" id="{3EF51ACF-F1DA-BB60-290A-1D6AB7216105}"/>
                </a:ext>
              </a:extLst>
            </p:cNvPr>
            <p:cNvCxnSpPr>
              <a:cxnSpLocks/>
            </p:cNvCxnSpPr>
            <p:nvPr/>
          </p:nvCxnSpPr>
          <p:spPr>
            <a:xfrm>
              <a:off x="4266444" y="5459877"/>
              <a:ext cx="897642" cy="256602"/>
            </a:xfrm>
            <a:prstGeom prst="bentConnector3">
              <a:avLst>
                <a:gd name="adj1" fmla="val 50000"/>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57DAC18C-1C11-3338-2DC6-35906856C6E8}"/>
              </a:ext>
            </a:extLst>
          </p:cNvPr>
          <p:cNvGrpSpPr/>
          <p:nvPr/>
        </p:nvGrpSpPr>
        <p:grpSpPr>
          <a:xfrm>
            <a:off x="7096530" y="5212934"/>
            <a:ext cx="3601943" cy="596045"/>
            <a:chOff x="7096530" y="5212934"/>
            <a:chExt cx="3601943" cy="596045"/>
          </a:xfrm>
        </p:grpSpPr>
        <p:sp>
          <p:nvSpPr>
            <p:cNvPr id="40" name="Content Placeholder 1">
              <a:extLst>
                <a:ext uri="{FF2B5EF4-FFF2-40B4-BE49-F238E27FC236}">
                  <a16:creationId xmlns:a16="http://schemas.microsoft.com/office/drawing/2014/main" id="{E18BA16B-F730-B5BD-40C3-2BD81E8AEC77}"/>
                </a:ext>
              </a:extLst>
            </p:cNvPr>
            <p:cNvSpPr txBox="1">
              <a:spLocks/>
            </p:cNvSpPr>
            <p:nvPr/>
          </p:nvSpPr>
          <p:spPr>
            <a:xfrm>
              <a:off x="7991398" y="5212934"/>
              <a:ext cx="2707075"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Data Management</a:t>
              </a:r>
            </a:p>
            <a:p>
              <a:pPr marL="0" indent="0">
                <a:buFont typeface="Wingdings" panose="05000000000000000000" pitchFamily="2" charset="2"/>
                <a:buNone/>
              </a:pPr>
              <a:endParaRPr lang="en-US" sz="1600" dirty="0">
                <a:latin typeface="+mj-lt"/>
              </a:endParaRPr>
            </a:p>
          </p:txBody>
        </p:sp>
        <p:cxnSp>
          <p:nvCxnSpPr>
            <p:cNvPr id="41" name="Connector: Elbow 2056">
              <a:extLst>
                <a:ext uri="{FF2B5EF4-FFF2-40B4-BE49-F238E27FC236}">
                  <a16:creationId xmlns:a16="http://schemas.microsoft.com/office/drawing/2014/main" id="{E9EAA7CE-41EC-248B-D744-E12F24AD961F}"/>
                </a:ext>
              </a:extLst>
            </p:cNvPr>
            <p:cNvCxnSpPr>
              <a:cxnSpLocks/>
            </p:cNvCxnSpPr>
            <p:nvPr/>
          </p:nvCxnSpPr>
          <p:spPr>
            <a:xfrm rot="10800000" flipV="1">
              <a:off x="7096530" y="5451770"/>
              <a:ext cx="841005" cy="198294"/>
            </a:xfrm>
            <a:prstGeom prst="bentConnector3">
              <a:avLst>
                <a:gd name="adj1" fmla="val 50000"/>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pic>
        <p:nvPicPr>
          <p:cNvPr id="2050" name="Picture 2" descr="Amazon.com: LEGO Education Creative Building 2000556 DUPLO Bricks ...">
            <a:extLst>
              <a:ext uri="{FF2B5EF4-FFF2-40B4-BE49-F238E27FC236}">
                <a16:creationId xmlns:a16="http://schemas.microsoft.com/office/drawing/2014/main" id="{5E61DB29-A897-F262-C235-0ABAE9247EFC}"/>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3000" r="94688">
                        <a14:foregroundMark x1="65313" y1="10917" x2="65313" y2="10917"/>
                        <a14:foregroundMark x1="74000" y1="68333" x2="74000" y2="68333"/>
                        <a14:foregroundMark x1="92063" y1="85833" x2="92063" y2="85833"/>
                        <a14:foregroundMark x1="83438" y1="59333" x2="83438" y2="59333"/>
                        <a14:foregroundMark x1="84938" y1="62250" x2="84938" y2="62250"/>
                        <a14:foregroundMark x1="77375" y1="62667" x2="77375" y2="62667"/>
                        <a14:foregroundMark x1="77250" y1="63417" x2="77250" y2="63417"/>
                        <a14:foregroundMark x1="77500" y1="63417" x2="77500" y2="63417"/>
                        <a14:foregroundMark x1="77500" y1="63417" x2="77500" y2="63417"/>
                        <a14:foregroundMark x1="77500" y1="63417" x2="77500" y2="63417"/>
                        <a14:foregroundMark x1="82313" y1="60417" x2="82313" y2="60417"/>
                        <a14:foregroundMark x1="83438" y1="60417" x2="83438" y2="60417"/>
                        <a14:foregroundMark x1="85188" y1="63417" x2="85188" y2="63417"/>
                        <a14:foregroundMark x1="90250" y1="86750" x2="90250" y2="86750"/>
                        <a14:foregroundMark x1="89563" y1="78000" x2="89563" y2="78000"/>
                        <a14:foregroundMark x1="94688" y1="78167" x2="94688" y2="78167"/>
                        <a14:foregroundMark x1="94688" y1="75583" x2="94688" y2="75583"/>
                        <a14:foregroundMark x1="92438" y1="80750" x2="92438" y2="80750"/>
                        <a14:foregroundMark x1="91813" y1="80917" x2="91813" y2="80917"/>
                        <a14:foregroundMark x1="82500" y1="80333" x2="82500" y2="80333"/>
                        <a14:foregroundMark x1="84625" y1="80500" x2="84625" y2="80500"/>
                        <a14:foregroundMark x1="85313" y1="85667" x2="85313" y2="85667"/>
                        <a14:foregroundMark x1="82313" y1="83083" x2="90938" y2="88667"/>
                        <a14:foregroundMark x1="90938" y1="88667" x2="90938" y2="83667"/>
                        <a14:foregroundMark x1="6313" y1="60417" x2="6313" y2="60417"/>
                        <a14:foregroundMark x1="3000" y1="59583" x2="3000" y2="59583"/>
                        <a14:foregroundMark x1="26313" y1="44000" x2="26313" y2="44000"/>
                        <a14:foregroundMark x1="22063" y1="44583" x2="22063" y2="44583"/>
                        <a14:foregroundMark x1="61750" y1="21583" x2="61750" y2="21583"/>
                        <a14:foregroundMark x1="61375" y1="21417" x2="63188" y2="22083"/>
                        <a14:backgroundMark x1="47813" y1="51000" x2="47813" y2="51000"/>
                        <a14:backgroundMark x1="51938" y1="50583" x2="51938" y2="50583"/>
                      </a14:backgroundRemoval>
                    </a14:imgEffect>
                  </a14:imgLayer>
                </a14:imgProps>
              </a:ext>
              <a:ext uri="{28A0092B-C50C-407E-A947-70E740481C1C}">
                <a14:useLocalDpi xmlns:a14="http://schemas.microsoft.com/office/drawing/2010/main" val="0"/>
              </a:ext>
            </a:extLst>
          </a:blip>
          <a:srcRect/>
          <a:stretch>
            <a:fillRect/>
          </a:stretch>
        </p:blipFill>
        <p:spPr bwMode="auto">
          <a:xfrm>
            <a:off x="4492328" y="2760634"/>
            <a:ext cx="2889178" cy="2166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0807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2"/>
                                        </p:tgtEl>
                                        <p:attrNameLst>
                                          <p:attrName>style.visibility</p:attrName>
                                        </p:attrNameLst>
                                      </p:cBhvr>
                                      <p:to>
                                        <p:strVal val="visible"/>
                                      </p:to>
                                    </p:set>
                                    <p:animEffect transition="in" filter="fade">
                                      <p:cBhvr>
                                        <p:cTn id="22" dur="500"/>
                                        <p:tgtEl>
                                          <p:spTgt spid="3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animEffect transition="in" filter="fade">
                                      <p:cBhvr>
                                        <p:cTn id="27" dur="500"/>
                                        <p:tgtEl>
                                          <p:spTgt spid="3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Strangler Fig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960918" y="1298222"/>
            <a:ext cx="1812475" cy="353503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Ensure that both new and legacy systems can access shared services and data stores. This is crucial for maintaining consistency and avoiding data integrity issues during the migration process</a:t>
            </a:r>
          </a:p>
        </p:txBody>
      </p:sp>
      <p:sp>
        <p:nvSpPr>
          <p:cNvPr id="4" name="Folded Corner 8">
            <a:extLst>
              <a:ext uri="{FF2B5EF4-FFF2-40B4-BE49-F238E27FC236}">
                <a16:creationId xmlns:a16="http://schemas.microsoft.com/office/drawing/2014/main" id="{0BCE7F2A-1B22-A14C-4E51-9AC21FB9EB3A}"/>
              </a:ext>
            </a:extLst>
          </p:cNvPr>
          <p:cNvSpPr/>
          <p:nvPr/>
        </p:nvSpPr>
        <p:spPr>
          <a:xfrm>
            <a:off x="2701501" y="5037507"/>
            <a:ext cx="1812475" cy="1161546"/>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Complete migration and modernization</a:t>
            </a:r>
          </a:p>
        </p:txBody>
      </p:sp>
      <p:sp>
        <p:nvSpPr>
          <p:cNvPr id="5" name="Folded Corner 8">
            <a:extLst>
              <a:ext uri="{FF2B5EF4-FFF2-40B4-BE49-F238E27FC236}">
                <a16:creationId xmlns:a16="http://schemas.microsoft.com/office/drawing/2014/main" id="{E7F9DDCD-C986-1D2B-71C7-60445A836A41}"/>
              </a:ext>
            </a:extLst>
          </p:cNvPr>
          <p:cNvSpPr/>
          <p:nvPr/>
        </p:nvSpPr>
        <p:spPr>
          <a:xfrm>
            <a:off x="8584262" y="1404480"/>
            <a:ext cx="1812475" cy="421380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pattern supports incremental migration, which helps to minimize risk and spread the development effort over time. However, this requires careful planning to ensure that each increment is functional and does not disrupt the overall system</a:t>
            </a:r>
          </a:p>
        </p:txBody>
      </p:sp>
      <p:sp>
        <p:nvSpPr>
          <p:cNvPr id="9" name="Folded Corner 8">
            <a:extLst>
              <a:ext uri="{FF2B5EF4-FFF2-40B4-BE49-F238E27FC236}">
                <a16:creationId xmlns:a16="http://schemas.microsoft.com/office/drawing/2014/main" id="{A5CE6259-2D28-40E3-5F91-3E514ABC61D4}"/>
              </a:ext>
            </a:extLst>
          </p:cNvPr>
          <p:cNvSpPr/>
          <p:nvPr/>
        </p:nvSpPr>
        <p:spPr>
          <a:xfrm>
            <a:off x="4131063" y="1821309"/>
            <a:ext cx="3710113" cy="172537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facade, which intercepts requests and routes them to either the legacy or new system, must keep up with the migration. It should not become a single point of failure or a performance bottleneck. </a:t>
            </a:r>
          </a:p>
        </p:txBody>
      </p:sp>
      <p:sp>
        <p:nvSpPr>
          <p:cNvPr id="7" name="Folded Corner 8">
            <a:extLst>
              <a:ext uri="{FF2B5EF4-FFF2-40B4-BE49-F238E27FC236}">
                <a16:creationId xmlns:a16="http://schemas.microsoft.com/office/drawing/2014/main" id="{5171B01B-E68F-1337-7460-F8F39FCFF0E5}"/>
              </a:ext>
            </a:extLst>
          </p:cNvPr>
          <p:cNvSpPr/>
          <p:nvPr/>
        </p:nvSpPr>
        <p:spPr>
          <a:xfrm>
            <a:off x="5037300" y="3752367"/>
            <a:ext cx="3273170" cy="172537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Ensure that the facade does not become a single point of failure. It should be designed to handle high availability and failover scenarios to maintain system reliability during the migration</a:t>
            </a:r>
          </a:p>
        </p:txBody>
      </p:sp>
    </p:spTree>
    <p:extLst>
      <p:ext uri="{BB962C8B-B14F-4D97-AF65-F5344CB8AC3E}">
        <p14:creationId xmlns:p14="http://schemas.microsoft.com/office/powerpoint/2010/main" val="260285652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Strangler Fig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7"/>
            <a:ext cx="2280795" cy="458892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incrementally migrate a legacy system to a new architecture. This pattern allows you to gradually replace specific pieces of functionality with new applications and services, minimizing risk and spreading the development effort over time</a:t>
            </a:r>
          </a:p>
        </p:txBody>
      </p:sp>
      <p:sp>
        <p:nvSpPr>
          <p:cNvPr id="4" name="Folded Corner 10">
            <a:extLst>
              <a:ext uri="{FF2B5EF4-FFF2-40B4-BE49-F238E27FC236}">
                <a16:creationId xmlns:a16="http://schemas.microsoft.com/office/drawing/2014/main" id="{A3DA6910-787B-977A-6D9C-FDDF0152896F}"/>
              </a:ext>
            </a:extLst>
          </p:cNvPr>
          <p:cNvSpPr/>
          <p:nvPr/>
        </p:nvSpPr>
        <p:spPr>
          <a:xfrm>
            <a:off x="4504902" y="2586572"/>
            <a:ext cx="3304041" cy="268510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The Strangler Fig pattern enables a controlled decomposition of a monolith into a set of microservices, allowing the legacy system to continue functioning while new features are added to the new system</a:t>
            </a:r>
          </a:p>
        </p:txBody>
      </p:sp>
      <p:sp>
        <p:nvSpPr>
          <p:cNvPr id="5" name="Folded Corner 10">
            <a:extLst>
              <a:ext uri="{FF2B5EF4-FFF2-40B4-BE49-F238E27FC236}">
                <a16:creationId xmlns:a16="http://schemas.microsoft.com/office/drawing/2014/main" id="{803CF998-8920-E3CC-B6FD-63B43A354996}"/>
              </a:ext>
            </a:extLst>
          </p:cNvPr>
          <p:cNvSpPr/>
          <p:nvPr/>
        </p:nvSpPr>
        <p:spPr>
          <a:xfrm>
            <a:off x="8142863" y="1411112"/>
            <a:ext cx="2238947" cy="165481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it is essential to keep the legacy system operational during the migration.</a:t>
            </a:r>
          </a:p>
        </p:txBody>
      </p:sp>
    </p:spTree>
    <p:extLst>
      <p:ext uri="{BB962C8B-B14F-4D97-AF65-F5344CB8AC3E}">
        <p14:creationId xmlns:p14="http://schemas.microsoft.com/office/powerpoint/2010/main" val="980225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Strangler Fig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4338" name="Picture 2" descr="Mainframe and midrange modernization - Azure Logic Apps ...">
            <a:extLst>
              <a:ext uri="{FF2B5EF4-FFF2-40B4-BE49-F238E27FC236}">
                <a16:creationId xmlns:a16="http://schemas.microsoft.com/office/drawing/2014/main" id="{3B2A5610-3E53-8061-ACAA-4FF54120C3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6093" y="1795148"/>
            <a:ext cx="7211561" cy="4141710"/>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14340" name="Picture 4">
            <a:extLst>
              <a:ext uri="{FF2B5EF4-FFF2-40B4-BE49-F238E27FC236}">
                <a16:creationId xmlns:a16="http://schemas.microsoft.com/office/drawing/2014/main" id="{A2648DE2-F657-BBB6-F30B-79B2308E86C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75058" y="5452765"/>
            <a:ext cx="407254" cy="37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20102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CA47A-636D-F543-892F-2542BE2E478B}"/>
              </a:ext>
            </a:extLst>
          </p:cNvPr>
          <p:cNvSpPr/>
          <p:nvPr/>
        </p:nvSpPr>
        <p:spPr bwMode="auto">
          <a:xfrm>
            <a:off x="3695898" y="4654414"/>
            <a:ext cx="1967895"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Queue-Based Load Leveling</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Use a queue that acts as a buffer between a task and a service that it invokes in order to smooth intermittent heavy loads.</a:t>
            </a:r>
          </a:p>
        </p:txBody>
      </p:sp>
      <p:sp>
        <p:nvSpPr>
          <p:cNvPr id="8" name="Rectangle 7">
            <a:extLst>
              <a:ext uri="{FF2B5EF4-FFF2-40B4-BE49-F238E27FC236}">
                <a16:creationId xmlns:a16="http://schemas.microsoft.com/office/drawing/2014/main" id="{4BE62F14-AB9F-B022-2875-BED6E561D988}"/>
              </a:ext>
            </a:extLst>
          </p:cNvPr>
          <p:cNvSpPr/>
          <p:nvPr/>
        </p:nvSpPr>
        <p:spPr bwMode="auto">
          <a:xfrm>
            <a:off x="810102" y="4654414"/>
            <a:ext cx="2002556"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Sequential Convoy</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Process a set of related messages in a defined order, without blocking processing of other groups of messages.</a:t>
            </a:r>
          </a:p>
        </p:txBody>
      </p:sp>
      <p:sp>
        <p:nvSpPr>
          <p:cNvPr id="9" name="Rectangle 8">
            <a:extLst>
              <a:ext uri="{FF2B5EF4-FFF2-40B4-BE49-F238E27FC236}">
                <a16:creationId xmlns:a16="http://schemas.microsoft.com/office/drawing/2014/main" id="{6C368C6D-2463-FF64-9702-57A77378CF4C}"/>
              </a:ext>
            </a:extLst>
          </p:cNvPr>
          <p:cNvSpPr/>
          <p:nvPr/>
        </p:nvSpPr>
        <p:spPr bwMode="auto">
          <a:xfrm>
            <a:off x="6405798"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Publisher-Subscriber</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Enable an application to announce events to multiple interested consumers asynchronously, without coupling the senders to the receivers.</a:t>
            </a:r>
          </a:p>
        </p:txBody>
      </p:sp>
      <p:sp>
        <p:nvSpPr>
          <p:cNvPr id="6" name="Rectangle 42">
            <a:extLst>
              <a:ext uri="{FF2B5EF4-FFF2-40B4-BE49-F238E27FC236}">
                <a16:creationId xmlns:a16="http://schemas.microsoft.com/office/drawing/2014/main" id="{C3D9508B-7168-CD0B-CE75-ED6F85145F7B}"/>
              </a:ext>
              <a:ext uri="{C183D7F6-B498-43B3-948B-1728B52AA6E4}">
                <adec:decorative xmlns:adec="http://schemas.microsoft.com/office/drawing/2017/decorative" val="1"/>
              </a:ext>
            </a:extLst>
          </p:cNvPr>
          <p:cNvSpPr/>
          <p:nvPr/>
        </p:nvSpPr>
        <p:spPr bwMode="auto">
          <a:xfrm rot="16200000">
            <a:off x="5923021" y="-817932"/>
            <a:ext cx="495885" cy="8620263"/>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31BE4C9-DF4D-9432-3B79-B3099F51F471}"/>
              </a:ext>
              <a:ext uri="{C183D7F6-B498-43B3-948B-1728B52AA6E4}">
                <adec:decorative xmlns:adec="http://schemas.microsoft.com/office/drawing/2017/decorative" val="1"/>
              </a:ext>
            </a:extLst>
          </p:cNvPr>
          <p:cNvCxnSpPr>
            <a:cxnSpLocks/>
          </p:cNvCxnSpPr>
          <p:nvPr/>
        </p:nvCxnSpPr>
        <p:spPr>
          <a:xfrm>
            <a:off x="4655883" y="3244258"/>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4FE6733B-6DF8-3ECE-C740-6B3B81A119DF}"/>
              </a:ext>
            </a:extLst>
          </p:cNvPr>
          <p:cNvSpPr/>
          <p:nvPr/>
        </p:nvSpPr>
        <p:spPr>
          <a:xfrm>
            <a:off x="4129650" y="1899371"/>
            <a:ext cx="4223547" cy="76178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dirty="0">
                <a:solidFill>
                  <a:srgbClr val="FFFFFF"/>
                </a:solidFill>
                <a:latin typeface="Segoe UI"/>
              </a:rPr>
              <a:t>Messaging</a:t>
            </a:r>
          </a:p>
        </p:txBody>
      </p:sp>
      <p:cxnSp>
        <p:nvCxnSpPr>
          <p:cNvPr id="11" name="Straight Connector 10">
            <a:extLst>
              <a:ext uri="{FF2B5EF4-FFF2-40B4-BE49-F238E27FC236}">
                <a16:creationId xmlns:a16="http://schemas.microsoft.com/office/drawing/2014/main" id="{FB08E9CF-50A2-47CF-30E4-3CAB0409D00B}"/>
              </a:ext>
              <a:ext uri="{C183D7F6-B498-43B3-948B-1728B52AA6E4}">
                <adec:decorative xmlns:adec="http://schemas.microsoft.com/office/drawing/2017/decorative" val="1"/>
              </a:ext>
            </a:extLst>
          </p:cNvPr>
          <p:cNvCxnSpPr>
            <a:cxnSpLocks/>
          </p:cNvCxnSpPr>
          <p:nvPr/>
        </p:nvCxnSpPr>
        <p:spPr>
          <a:xfrm>
            <a:off x="7490858" y="3244256"/>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1489AB12-89FD-F9C2-839F-30DD2EC50461}"/>
              </a:ext>
            </a:extLst>
          </p:cNvPr>
          <p:cNvSpPr/>
          <p:nvPr/>
        </p:nvSpPr>
        <p:spPr bwMode="auto">
          <a:xfrm>
            <a:off x="9374264"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Asynchronous Request-Reply</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Decouple backend processing from a frontend host, where backend processing needs to be asynchronous, but the frontend still needs a clear response.</a:t>
            </a:r>
          </a:p>
        </p:txBody>
      </p:sp>
      <p:sp>
        <p:nvSpPr>
          <p:cNvPr id="15" name="Oval 14">
            <a:extLst>
              <a:ext uri="{FF2B5EF4-FFF2-40B4-BE49-F238E27FC236}">
                <a16:creationId xmlns:a16="http://schemas.microsoft.com/office/drawing/2014/main" id="{3C43C428-1B70-77F1-4A5A-5230D191D9E0}"/>
              </a:ext>
            </a:extLst>
          </p:cNvPr>
          <p:cNvSpPr/>
          <p:nvPr/>
        </p:nvSpPr>
        <p:spPr bwMode="auto">
          <a:xfrm>
            <a:off x="7146919"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8" name="Oval 17">
            <a:extLst>
              <a:ext uri="{FF2B5EF4-FFF2-40B4-BE49-F238E27FC236}">
                <a16:creationId xmlns:a16="http://schemas.microsoft.com/office/drawing/2014/main" id="{6796D389-567D-1B87-1E72-BC57B39D29F5}"/>
              </a:ext>
            </a:extLst>
          </p:cNvPr>
          <p:cNvSpPr/>
          <p:nvPr/>
        </p:nvSpPr>
        <p:spPr bwMode="auto">
          <a:xfrm>
            <a:off x="10115385"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1" name="Oval 20">
            <a:extLst>
              <a:ext uri="{FF2B5EF4-FFF2-40B4-BE49-F238E27FC236}">
                <a16:creationId xmlns:a16="http://schemas.microsoft.com/office/drawing/2014/main" id="{77EF0D47-2DEA-CD22-1CA6-5FD04A65BD8F}"/>
              </a:ext>
              <a:ext uri="{C183D7F6-B498-43B3-948B-1728B52AA6E4}">
                <adec:decorative xmlns:adec="http://schemas.microsoft.com/office/drawing/2017/decorative" val="1"/>
              </a:ext>
            </a:extLst>
          </p:cNvPr>
          <p:cNvSpPr/>
          <p:nvPr/>
        </p:nvSpPr>
        <p:spPr bwMode="auto">
          <a:xfrm>
            <a:off x="4314137" y="3758069"/>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4" name="Oval 23">
            <a:extLst>
              <a:ext uri="{FF2B5EF4-FFF2-40B4-BE49-F238E27FC236}">
                <a16:creationId xmlns:a16="http://schemas.microsoft.com/office/drawing/2014/main" id="{1A4F6EFA-16F9-727A-C02E-A2B6D9A99FD6}"/>
              </a:ext>
              <a:ext uri="{C183D7F6-B498-43B3-948B-1728B52AA6E4}">
                <adec:decorative xmlns:adec="http://schemas.microsoft.com/office/drawing/2017/decorative" val="1"/>
              </a:ext>
            </a:extLst>
          </p:cNvPr>
          <p:cNvSpPr/>
          <p:nvPr/>
        </p:nvSpPr>
        <p:spPr bwMode="auto">
          <a:xfrm>
            <a:off x="1480428" y="3757977"/>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4" name="Oval 13">
            <a:extLst>
              <a:ext uri="{FF2B5EF4-FFF2-40B4-BE49-F238E27FC236}">
                <a16:creationId xmlns:a16="http://schemas.microsoft.com/office/drawing/2014/main" id="{C8D0D3A8-25FF-8972-1E2F-86A8663D1620}"/>
              </a:ext>
              <a:ext uri="{C183D7F6-B498-43B3-948B-1728B52AA6E4}">
                <adec:decorative xmlns:adec="http://schemas.microsoft.com/office/drawing/2017/decorative" val="1"/>
              </a:ext>
            </a:extLst>
          </p:cNvPr>
          <p:cNvSpPr/>
          <p:nvPr/>
        </p:nvSpPr>
        <p:spPr bwMode="auto">
          <a:xfrm>
            <a:off x="5768870" y="2758753"/>
            <a:ext cx="654260" cy="654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624C6AE2-6FCB-8444-6F6F-74B8FCF2781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6463" y="2856346"/>
            <a:ext cx="459073" cy="459073"/>
          </a:xfrm>
          <a:prstGeom prst="rect">
            <a:avLst/>
          </a:prstGeom>
        </p:spPr>
      </p:pic>
    </p:spTree>
    <p:extLst>
      <p:ext uri="{BB962C8B-B14F-4D97-AF65-F5344CB8AC3E}">
        <p14:creationId xmlns:p14="http://schemas.microsoft.com/office/powerpoint/2010/main" val="555045725"/>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Sequential Convoy</a:t>
            </a:r>
          </a:p>
        </p:txBody>
      </p:sp>
      <p:sp>
        <p:nvSpPr>
          <p:cNvPr id="2" name="Folded Corner 8">
            <a:extLst>
              <a:ext uri="{FF2B5EF4-FFF2-40B4-BE49-F238E27FC236}">
                <a16:creationId xmlns:a16="http://schemas.microsoft.com/office/drawing/2014/main" id="{B9D8F14B-2BCE-95D8-5FA6-2703836DE9FB}"/>
              </a:ext>
            </a:extLst>
          </p:cNvPr>
          <p:cNvSpPr/>
          <p:nvPr/>
        </p:nvSpPr>
        <p:spPr>
          <a:xfrm>
            <a:off x="1773387" y="1671933"/>
            <a:ext cx="2731364" cy="424344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Applications often need to process a sequence of messages in the order they arrive, while still being able to scale out to handle increased load.</a:t>
            </a:r>
          </a:p>
          <a:p>
            <a:pPr algn="ctr"/>
            <a:endParaRPr lang="en-US" sz="1600" dirty="0">
              <a:solidFill>
                <a:srgbClr val="3A4953"/>
              </a:solidFill>
            </a:endParaRPr>
          </a:p>
          <a:p>
            <a:pPr algn="ctr"/>
            <a:r>
              <a:rPr lang="en-US" sz="1600" dirty="0">
                <a:solidFill>
                  <a:srgbClr val="3A4953"/>
                </a:solidFill>
              </a:rPr>
              <a:t>Process a set of related messages in a defined order, without blocking processing of other groups of messages.</a:t>
            </a:r>
          </a:p>
        </p:txBody>
      </p:sp>
      <p:pic>
        <p:nvPicPr>
          <p:cNvPr id="1026" name="Picture 2" descr="Diagram of Sequential Convoy pattern">
            <a:extLst>
              <a:ext uri="{FF2B5EF4-FFF2-40B4-BE49-F238E27FC236}">
                <a16:creationId xmlns:a16="http://schemas.microsoft.com/office/drawing/2014/main" id="{D2151749-47EB-BCD4-26A7-05A9F75DB3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15678" y="2380913"/>
            <a:ext cx="5602935" cy="2678847"/>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067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Sequential Convoy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960918" y="1298222"/>
            <a:ext cx="1812475" cy="421380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Ensuring that messages are processed in the order they arrive can be challenging in a distributed architecture. Workers can scale independently and often pull messages independently, which can disrupt the order of processing </a:t>
            </a:r>
          </a:p>
        </p:txBody>
      </p:sp>
      <p:sp>
        <p:nvSpPr>
          <p:cNvPr id="5" name="Folded Corner 8">
            <a:extLst>
              <a:ext uri="{FF2B5EF4-FFF2-40B4-BE49-F238E27FC236}">
                <a16:creationId xmlns:a16="http://schemas.microsoft.com/office/drawing/2014/main" id="{E7F9DDCD-C986-1D2B-71C7-60445A836A41}"/>
              </a:ext>
            </a:extLst>
          </p:cNvPr>
          <p:cNvSpPr/>
          <p:nvPr/>
        </p:nvSpPr>
        <p:spPr>
          <a:xfrm>
            <a:off x="8584262" y="1404480"/>
            <a:ext cx="1812475" cy="421380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Requires careful management to ensure that the order of messages is maintained. This can involve categorizing related messages within the queuing system and having queue listeners lock and pull only from one category at a time</a:t>
            </a:r>
          </a:p>
        </p:txBody>
      </p:sp>
      <p:sp>
        <p:nvSpPr>
          <p:cNvPr id="9" name="Folded Corner 8">
            <a:extLst>
              <a:ext uri="{FF2B5EF4-FFF2-40B4-BE49-F238E27FC236}">
                <a16:creationId xmlns:a16="http://schemas.microsoft.com/office/drawing/2014/main" id="{A5CE6259-2D28-40E3-5F91-3E514ABC61D4}"/>
              </a:ext>
            </a:extLst>
          </p:cNvPr>
          <p:cNvSpPr/>
          <p:nvPr/>
        </p:nvSpPr>
        <p:spPr>
          <a:xfrm>
            <a:off x="4131063" y="1821309"/>
            <a:ext cx="3710113" cy="172537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Sequential Convoy pattern can be complex, especially when dealing with interleaved transactions for multiple orders. </a:t>
            </a:r>
          </a:p>
        </p:txBody>
      </p:sp>
      <p:sp>
        <p:nvSpPr>
          <p:cNvPr id="7" name="Folded Corner 8">
            <a:extLst>
              <a:ext uri="{FF2B5EF4-FFF2-40B4-BE49-F238E27FC236}">
                <a16:creationId xmlns:a16="http://schemas.microsoft.com/office/drawing/2014/main" id="{5171B01B-E68F-1337-7460-F8F39FCFF0E5}"/>
              </a:ext>
            </a:extLst>
          </p:cNvPr>
          <p:cNvSpPr/>
          <p:nvPr/>
        </p:nvSpPr>
        <p:spPr>
          <a:xfrm>
            <a:off x="5037300" y="3752367"/>
            <a:ext cx="3273170" cy="172537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If an error occurs, the system must ensure that subsequent messages are not processed until the error is resolved,</a:t>
            </a:r>
          </a:p>
        </p:txBody>
      </p:sp>
    </p:spTree>
    <p:extLst>
      <p:ext uri="{BB962C8B-B14F-4D97-AF65-F5344CB8AC3E}">
        <p14:creationId xmlns:p14="http://schemas.microsoft.com/office/powerpoint/2010/main" val="33445019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Sequential Convoy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7"/>
            <a:ext cx="2280795" cy="458892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have messages that arrive in a specific order and must be processed in that same order. This is crucial for maintaining the integrity and consistency of the operations being performed.</a:t>
            </a:r>
          </a:p>
        </p:txBody>
      </p:sp>
      <p:sp>
        <p:nvSpPr>
          <p:cNvPr id="4" name="Folded Corner 10">
            <a:extLst>
              <a:ext uri="{FF2B5EF4-FFF2-40B4-BE49-F238E27FC236}">
                <a16:creationId xmlns:a16="http://schemas.microsoft.com/office/drawing/2014/main" id="{A3DA6910-787B-977A-6D9C-FDDF0152896F}"/>
              </a:ext>
            </a:extLst>
          </p:cNvPr>
          <p:cNvSpPr/>
          <p:nvPr/>
        </p:nvSpPr>
        <p:spPr>
          <a:xfrm>
            <a:off x="4504902" y="2586572"/>
            <a:ext cx="3304041" cy="1551674"/>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arriving messages can be categorized in such a way that the category becomes a unit of scale for the system.</a:t>
            </a:r>
          </a:p>
        </p:txBody>
      </p:sp>
      <p:sp>
        <p:nvSpPr>
          <p:cNvPr id="5" name="Folded Corner 10">
            <a:extLst>
              <a:ext uri="{FF2B5EF4-FFF2-40B4-BE49-F238E27FC236}">
                <a16:creationId xmlns:a16="http://schemas.microsoft.com/office/drawing/2014/main" id="{803CF998-8920-E3CC-B6FD-63B43A354996}"/>
              </a:ext>
            </a:extLst>
          </p:cNvPr>
          <p:cNvSpPr/>
          <p:nvPr/>
        </p:nvSpPr>
        <p:spPr>
          <a:xfrm>
            <a:off x="8142863" y="1411112"/>
            <a:ext cx="2238947" cy="2609903"/>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 When you need to process a set of related messages in a defined order without blocking the processing of other groups of messages.</a:t>
            </a:r>
          </a:p>
        </p:txBody>
      </p:sp>
    </p:spTree>
    <p:extLst>
      <p:ext uri="{BB962C8B-B14F-4D97-AF65-F5344CB8AC3E}">
        <p14:creationId xmlns:p14="http://schemas.microsoft.com/office/powerpoint/2010/main" val="19534473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Sequential Convoy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2050" name="Picture 2" descr="General sequential convoy pattern">
            <a:extLst>
              <a:ext uri="{FF2B5EF4-FFF2-40B4-BE49-F238E27FC236}">
                <a16:creationId xmlns:a16="http://schemas.microsoft.com/office/drawing/2014/main" id="{5EA7E9F2-C719-DE1B-6B55-389C594760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7875" y="1989785"/>
            <a:ext cx="8096250" cy="3752436"/>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5" name="Picture 8" descr="Optimizing Azure Functions: Best Practices for Function Design">
            <a:extLst>
              <a:ext uri="{FF2B5EF4-FFF2-40B4-BE49-F238E27FC236}">
                <a16:creationId xmlns:a16="http://schemas.microsoft.com/office/drawing/2014/main" id="{57BC7DD0-2C17-8701-6503-C20D25E0D5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54852" y="4249559"/>
            <a:ext cx="914504" cy="63570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2" name="Picture 4" descr="Service Bus Topics | Microsoft Azure Color">
            <a:extLst>
              <a:ext uri="{FF2B5EF4-FFF2-40B4-BE49-F238E27FC236}">
                <a16:creationId xmlns:a16="http://schemas.microsoft.com/office/drawing/2014/main" id="{2CCE70B6-B48F-79A6-F5DE-9776474C8F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54852" y="3204430"/>
            <a:ext cx="914504" cy="7539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2054" name="Picture 6" descr="Logic Apps | Microsoft Azure Color">
            <a:extLst>
              <a:ext uri="{FF2B5EF4-FFF2-40B4-BE49-F238E27FC236}">
                <a16:creationId xmlns:a16="http://schemas.microsoft.com/office/drawing/2014/main" id="{BA178EA7-BE84-3C1D-A9E3-EB3BB4127C6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3458" y="5176457"/>
            <a:ext cx="957291" cy="72353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95844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Queue-Based Load Levelling</a:t>
            </a:r>
          </a:p>
        </p:txBody>
      </p:sp>
      <p:sp>
        <p:nvSpPr>
          <p:cNvPr id="2" name="Folded Corner 8">
            <a:extLst>
              <a:ext uri="{FF2B5EF4-FFF2-40B4-BE49-F238E27FC236}">
                <a16:creationId xmlns:a16="http://schemas.microsoft.com/office/drawing/2014/main" id="{B9D8F14B-2BCE-95D8-5FA6-2703836DE9FB}"/>
              </a:ext>
            </a:extLst>
          </p:cNvPr>
          <p:cNvSpPr/>
          <p:nvPr/>
        </p:nvSpPr>
        <p:spPr>
          <a:xfrm>
            <a:off x="1773387" y="1407407"/>
            <a:ext cx="2731364" cy="450797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Use a queue that acts as a buffer between a task and a service it invokes in order to smooth intermittent heavy loads that can cause the service to fail or the task to time out. </a:t>
            </a:r>
          </a:p>
          <a:p>
            <a:pPr algn="ctr"/>
            <a:endParaRPr lang="en-US" sz="1600" dirty="0">
              <a:solidFill>
                <a:srgbClr val="3A4953"/>
              </a:solidFill>
            </a:endParaRPr>
          </a:p>
          <a:p>
            <a:pPr algn="ctr"/>
            <a:r>
              <a:rPr lang="en-US" sz="1600" dirty="0">
                <a:solidFill>
                  <a:srgbClr val="3A4953"/>
                </a:solidFill>
              </a:rPr>
              <a:t>This can help to minimize the impact of peaks in demand on availability and responsiveness for both the task and the service.</a:t>
            </a:r>
          </a:p>
          <a:p>
            <a:pPr algn="ctr"/>
            <a:endParaRPr lang="en-US" sz="1600" dirty="0">
              <a:solidFill>
                <a:srgbClr val="3A4953"/>
              </a:solidFill>
            </a:endParaRPr>
          </a:p>
          <a:p>
            <a:pPr algn="ctr"/>
            <a:r>
              <a:rPr lang="en-US" sz="1600" dirty="0">
                <a:solidFill>
                  <a:srgbClr val="3A4953"/>
                </a:solidFill>
              </a:rPr>
              <a:t>The queue decouples the tasks from the service</a:t>
            </a:r>
          </a:p>
        </p:txBody>
      </p:sp>
      <p:pic>
        <p:nvPicPr>
          <p:cNvPr id="4098" name="Picture 2" descr="Figure 1 - Using a queue to level the load on a service">
            <a:extLst>
              <a:ext uri="{FF2B5EF4-FFF2-40B4-BE49-F238E27FC236}">
                <a16:creationId xmlns:a16="http://schemas.microsoft.com/office/drawing/2014/main" id="{66E595EE-3584-DC88-6285-8536790952E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4890" y="2434462"/>
            <a:ext cx="5594525" cy="2571750"/>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7034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704953"/>
            <a:ext cx="2397475"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Queue-Based Load Levelling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2044796" y="2470529"/>
            <a:ext cx="1812475" cy="291036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It is necessary to implement application logic that controls the rate at which services handle messages to avoid overwhelming the target resource.</a:t>
            </a:r>
          </a:p>
        </p:txBody>
      </p:sp>
      <p:sp>
        <p:nvSpPr>
          <p:cNvPr id="5" name="Folded Corner 8">
            <a:extLst>
              <a:ext uri="{FF2B5EF4-FFF2-40B4-BE49-F238E27FC236}">
                <a16:creationId xmlns:a16="http://schemas.microsoft.com/office/drawing/2014/main" id="{E7F9DDCD-C986-1D2B-71C7-60445A836A41}"/>
              </a:ext>
            </a:extLst>
          </p:cNvPr>
          <p:cNvSpPr/>
          <p:nvPr/>
        </p:nvSpPr>
        <p:spPr>
          <a:xfrm>
            <a:off x="8584262" y="1404480"/>
            <a:ext cx="1812475" cy="421380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Requires careful management to ensure that the order of messages is maintained. This can involve categorizing related messages within the queuing system and having queue listeners lock and pull only from one category at a time</a:t>
            </a:r>
          </a:p>
        </p:txBody>
      </p:sp>
      <p:sp>
        <p:nvSpPr>
          <p:cNvPr id="9" name="Folded Corner 8">
            <a:extLst>
              <a:ext uri="{FF2B5EF4-FFF2-40B4-BE49-F238E27FC236}">
                <a16:creationId xmlns:a16="http://schemas.microsoft.com/office/drawing/2014/main" id="{A5CE6259-2D28-40E3-5F91-3E514ABC61D4}"/>
              </a:ext>
            </a:extLst>
          </p:cNvPr>
          <p:cNvSpPr/>
          <p:nvPr/>
        </p:nvSpPr>
        <p:spPr>
          <a:xfrm>
            <a:off x="4131063" y="1821310"/>
            <a:ext cx="3710113" cy="1284324"/>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Adjustments may be needed in the number of queues and the number of service instances that handle messages to achieve optimal performance </a:t>
            </a:r>
          </a:p>
        </p:txBody>
      </p:sp>
      <p:sp>
        <p:nvSpPr>
          <p:cNvPr id="7" name="Folded Corner 8">
            <a:extLst>
              <a:ext uri="{FF2B5EF4-FFF2-40B4-BE49-F238E27FC236}">
                <a16:creationId xmlns:a16="http://schemas.microsoft.com/office/drawing/2014/main" id="{5171B01B-E68F-1337-7460-F8F39FCFF0E5}"/>
              </a:ext>
            </a:extLst>
          </p:cNvPr>
          <p:cNvSpPr/>
          <p:nvPr/>
        </p:nvSpPr>
        <p:spPr>
          <a:xfrm>
            <a:off x="5037300" y="3752367"/>
            <a:ext cx="3273170" cy="172537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Careful management is required to ensure that the system scales effectively without introducing bottlenecks</a:t>
            </a:r>
          </a:p>
        </p:txBody>
      </p:sp>
    </p:spTree>
    <p:extLst>
      <p:ext uri="{BB962C8B-B14F-4D97-AF65-F5344CB8AC3E}">
        <p14:creationId xmlns:p14="http://schemas.microsoft.com/office/powerpoint/2010/main" val="267082357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D035-4726-8481-19FA-59B3ED8E7F18}"/>
              </a:ext>
            </a:extLst>
          </p:cNvPr>
          <p:cNvSpPr>
            <a:spLocks noGrp="1"/>
          </p:cNvSpPr>
          <p:nvPr>
            <p:ph type="title"/>
          </p:nvPr>
        </p:nvSpPr>
        <p:spPr/>
        <p:txBody>
          <a:bodyPr/>
          <a:lstStyle/>
          <a:p>
            <a:r>
              <a:rPr lang="en-US" dirty="0"/>
              <a:t>Acronyms</a:t>
            </a:r>
            <a:endParaRPr lang="uk-UA" dirty="0"/>
          </a:p>
        </p:txBody>
      </p:sp>
      <p:sp>
        <p:nvSpPr>
          <p:cNvPr id="3" name="Rounded Rectangle 12">
            <a:extLst>
              <a:ext uri="{FF2B5EF4-FFF2-40B4-BE49-F238E27FC236}">
                <a16:creationId xmlns:a16="http://schemas.microsoft.com/office/drawing/2014/main" id="{40AF174C-61E3-B81D-1F42-702F9CD93F9D}"/>
              </a:ext>
            </a:extLst>
          </p:cNvPr>
          <p:cNvSpPr/>
          <p:nvPr/>
        </p:nvSpPr>
        <p:spPr>
          <a:xfrm>
            <a:off x="708659" y="1124438"/>
            <a:ext cx="11021125" cy="5127014"/>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4" name="Table 3">
            <a:extLst>
              <a:ext uri="{FF2B5EF4-FFF2-40B4-BE49-F238E27FC236}">
                <a16:creationId xmlns:a16="http://schemas.microsoft.com/office/drawing/2014/main" id="{5C6B4235-B813-46DF-A058-866BA0C2C57F}"/>
              </a:ext>
            </a:extLst>
          </p:cNvPr>
          <p:cNvGraphicFramePr/>
          <p:nvPr>
            <p:extLst>
              <p:ext uri="{D42A27DB-BD31-4B8C-83A1-F6EECF244321}">
                <p14:modId xmlns:p14="http://schemas.microsoft.com/office/powerpoint/2010/main" val="4230844056"/>
              </p:ext>
            </p:extLst>
          </p:nvPr>
        </p:nvGraphicFramePr>
        <p:xfrm>
          <a:off x="876556" y="1135021"/>
          <a:ext cx="10639932" cy="4396525"/>
        </p:xfrm>
        <a:graphic>
          <a:graphicData uri="http://schemas.openxmlformats.org/drawingml/2006/table">
            <a:tbl>
              <a:tblPr/>
              <a:tblGrid>
                <a:gridCol w="1098508">
                  <a:extLst>
                    <a:ext uri="{9D8B030D-6E8A-4147-A177-3AD203B41FA5}">
                      <a16:colId xmlns:a16="http://schemas.microsoft.com/office/drawing/2014/main" val="39771143"/>
                    </a:ext>
                  </a:extLst>
                </a:gridCol>
                <a:gridCol w="5995825">
                  <a:extLst>
                    <a:ext uri="{9D8B030D-6E8A-4147-A177-3AD203B41FA5}">
                      <a16:colId xmlns:a16="http://schemas.microsoft.com/office/drawing/2014/main" val="1310853679"/>
                    </a:ext>
                  </a:extLst>
                </a:gridCol>
                <a:gridCol w="3545599">
                  <a:extLst>
                    <a:ext uri="{9D8B030D-6E8A-4147-A177-3AD203B41FA5}">
                      <a16:colId xmlns:a16="http://schemas.microsoft.com/office/drawing/2014/main" val="3705302515"/>
                    </a:ext>
                  </a:extLst>
                </a:gridCol>
              </a:tblGrid>
              <a:tr h="484671">
                <a:tc>
                  <a:txBody>
                    <a:bodyPr/>
                    <a:lstStyle/>
                    <a:p>
                      <a:pPr algn="l" fontAlgn="t"/>
                      <a:r>
                        <a:rPr lang="en-US" sz="1500" b="1" i="0" u="none" strike="noStrike" dirty="0">
                          <a:solidFill>
                            <a:schemeClr val="tx1"/>
                          </a:solidFill>
                          <a:effectLst/>
                          <a:latin typeface="+mn-lt"/>
                        </a:rPr>
                        <a:t>Acronym</a:t>
                      </a:r>
                    </a:p>
                  </a:txBody>
                  <a:tcPr marL="45720" marR="45720" anchor="ctr">
                    <a:lnL>
                      <a:noFill/>
                    </a:lnL>
                    <a:lnR>
                      <a:noFill/>
                    </a:lnR>
                    <a:lnT>
                      <a:noFill/>
                    </a:lnT>
                    <a:lnB>
                      <a:noFill/>
                    </a:lnB>
                    <a:noFill/>
                  </a:tcPr>
                </a:tc>
                <a:tc>
                  <a:txBody>
                    <a:bodyPr/>
                    <a:lstStyle/>
                    <a:p>
                      <a:pPr algn="l" fontAlgn="t"/>
                      <a:r>
                        <a:rPr lang="en-US" sz="1500" b="1" i="0" u="none" strike="noStrike" dirty="0">
                          <a:solidFill>
                            <a:schemeClr val="tx1"/>
                          </a:solidFill>
                          <a:effectLst/>
                          <a:latin typeface="+mn-lt"/>
                        </a:rPr>
                        <a:t>Definition</a:t>
                      </a:r>
                    </a:p>
                  </a:txBody>
                  <a:tcPr marL="45720" marR="45720" anchor="ctr">
                    <a:lnL>
                      <a:noFill/>
                    </a:lnL>
                    <a:lnR>
                      <a:noFill/>
                    </a:lnR>
                    <a:lnT>
                      <a:noFill/>
                    </a:lnT>
                    <a:lnB>
                      <a:noFill/>
                    </a:lnB>
                    <a:noFill/>
                  </a:tcPr>
                </a:tc>
                <a:tc>
                  <a:txBody>
                    <a:bodyPr/>
                    <a:lstStyle/>
                    <a:p>
                      <a:pPr algn="l" fontAlgn="t"/>
                      <a:r>
                        <a:rPr lang="en-US" sz="1500" b="1" i="0" u="none" strike="noStrike" dirty="0">
                          <a:solidFill>
                            <a:schemeClr val="tx1"/>
                          </a:solidFill>
                          <a:effectLst/>
                          <a:latin typeface="+mn-lt"/>
                        </a:rPr>
                        <a:t>Example</a:t>
                      </a:r>
                    </a:p>
                  </a:txBody>
                  <a:tcPr marL="45720" marR="45720" anchor="ctr">
                    <a:lnL>
                      <a:noFill/>
                    </a:lnL>
                    <a:lnR>
                      <a:noFill/>
                    </a:lnR>
                    <a:lnT>
                      <a:noFill/>
                    </a:lnT>
                    <a:lnB>
                      <a:noFill/>
                    </a:lnB>
                    <a:noFill/>
                  </a:tcPr>
                </a:tc>
                <a:extLst>
                  <a:ext uri="{0D108BD9-81ED-4DB2-BD59-A6C34878D82A}">
                    <a16:rowId xmlns:a16="http://schemas.microsoft.com/office/drawing/2014/main" val="1113037370"/>
                  </a:ext>
                </a:extLst>
              </a:tr>
              <a:tr h="0">
                <a:tc>
                  <a:txBody>
                    <a:bodyPr/>
                    <a:lstStyle/>
                    <a:p>
                      <a:pPr marL="0" algn="l" defTabSz="932742" rtl="0" eaLnBrk="1" fontAlgn="t" latinLnBrk="0" hangingPunct="1"/>
                      <a:r>
                        <a:rPr lang="en-US" sz="1500" b="1" i="0" u="none" strike="noStrike" kern="1200" dirty="0">
                          <a:gradFill>
                            <a:gsLst>
                              <a:gs pos="0">
                                <a:srgbClr val="D59ED7"/>
                              </a:gs>
                              <a:gs pos="68000">
                                <a:srgbClr val="8DC8E8"/>
                              </a:gs>
                            </a:gsLst>
                            <a:lin ang="10800000" scaled="1"/>
                          </a:gradFill>
                          <a:effectLst/>
                          <a:latin typeface="+mn-lt"/>
                          <a:ea typeface="+mn-ea"/>
                          <a:cs typeface="+mn-cs"/>
                        </a:rPr>
                        <a:t>Service</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0" lvl="1" algn="l" defTabSz="759842" rtl="0" eaLnBrk="1" fontAlgn="b" latinLnBrk="0" hangingPunct="1"/>
                      <a:r>
                        <a:rPr lang="en-US" sz="1500" b="0" i="0" u="none" strike="noStrike" kern="1200" dirty="0">
                          <a:solidFill>
                            <a:schemeClr val="tx1"/>
                          </a:solidFill>
                          <a:effectLst/>
                          <a:latin typeface="+mn-lt"/>
                          <a:ea typeface="+mn-ea"/>
                          <a:cs typeface="+mn-cs"/>
                        </a:rPr>
                        <a:t>A service in cloud pattern design refers to a distinct function or set of functions provided by a cloud application. Services are typically designed to be reusable and can be consumed by multiple clients or consumers.</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0" lvl="1" algn="l" defTabSz="759842" rtl="0" eaLnBrk="1" fontAlgn="b" latinLnBrk="0" hangingPunct="1"/>
                      <a:endParaRPr lang="en-US" sz="1500" b="0" i="0" u="none" strike="noStrike" kern="1200" dirty="0">
                        <a:solidFill>
                          <a:schemeClr val="tx1"/>
                        </a:solidFill>
                        <a:effectLst/>
                        <a:latin typeface="+mn-lt"/>
                        <a:ea typeface="+mn-ea"/>
                        <a:cs typeface="+mn-cs"/>
                      </a:endParaRPr>
                    </a:p>
                    <a:p>
                      <a:pPr marL="0" lvl="1" algn="l" defTabSz="759842" rtl="0" eaLnBrk="1" fontAlgn="b" latinLnBrk="0" hangingPunct="1"/>
                      <a:r>
                        <a:rPr lang="en-US" sz="1500" b="0" i="0" u="none" strike="noStrike" kern="1200" dirty="0">
                          <a:solidFill>
                            <a:schemeClr val="tx1"/>
                          </a:solidFill>
                          <a:effectLst/>
                          <a:latin typeface="+mn-lt"/>
                          <a:ea typeface="+mn-ea"/>
                          <a:cs typeface="+mn-cs"/>
                        </a:rPr>
                        <a:t>In a microservices architecture, each microservice is a service that performs a specific business function, such as user authentication, payment processing, or data storage.</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183534654"/>
                  </a:ext>
                </a:extLst>
              </a:tr>
              <a:tr h="922698">
                <a:tc>
                  <a:txBody>
                    <a:bodyPr/>
                    <a:lstStyle/>
                    <a:p>
                      <a:pPr marL="0" algn="l" defTabSz="932742" rtl="0" eaLnBrk="1" fontAlgn="t" latinLnBrk="0" hangingPunct="1"/>
                      <a:r>
                        <a:rPr lang="en-US" sz="1500" b="1" i="0" u="none" strike="noStrike" kern="1200" dirty="0">
                          <a:gradFill>
                            <a:gsLst>
                              <a:gs pos="0">
                                <a:srgbClr val="D59ED7"/>
                              </a:gs>
                              <a:gs pos="68000">
                                <a:srgbClr val="8DC8E8"/>
                              </a:gs>
                            </a:gsLst>
                            <a:lin ang="10800000" scaled="1"/>
                          </a:gradFill>
                          <a:effectLst/>
                          <a:latin typeface="+mn-lt"/>
                          <a:ea typeface="+mn-ea"/>
                          <a:cs typeface="+mn-cs"/>
                        </a:rPr>
                        <a:t>Consumer</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500" b="0" i="0" u="none" strike="noStrike" dirty="0">
                          <a:effectLst/>
                          <a:latin typeface="+mn-lt"/>
                        </a:rPr>
                        <a:t>A </a:t>
                      </a:r>
                      <a:r>
                        <a:rPr lang="en-US" sz="1467" b="0" i="0" kern="1200" dirty="0">
                          <a:solidFill>
                            <a:schemeClr val="tx1"/>
                          </a:solidFill>
                          <a:effectLst/>
                          <a:latin typeface="+mn-lt"/>
                          <a:ea typeface="+mn-ea"/>
                          <a:cs typeface="+mn-cs"/>
                        </a:rPr>
                        <a:t> consumer is an entity (such as an application, service, or user) that consumes or uses the services provided by another service. Consumers send requests to services and receive responses.</a:t>
                      </a:r>
                      <a:endParaRPr lang="en-US" sz="1500" b="0" i="0" u="none" strike="noStrike" dirty="0">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467" b="0" i="0" kern="1200" dirty="0">
                          <a:solidFill>
                            <a:schemeClr val="tx1"/>
                          </a:solidFill>
                          <a:effectLst/>
                          <a:latin typeface="+mn-lt"/>
                          <a:ea typeface="+mn-ea"/>
                          <a:cs typeface="+mn-cs"/>
                        </a:rPr>
                        <a:t>A web application that calls an authentication service to verify user credentials is a consumer of that authentication service.</a:t>
                      </a:r>
                      <a:endParaRPr lang="en-US" sz="1500" b="0" i="0" u="none" strike="noStrike" dirty="0">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3783391519"/>
                  </a:ext>
                </a:extLst>
              </a:tr>
              <a:tr h="1120955">
                <a:tc>
                  <a:txBody>
                    <a:bodyPr/>
                    <a:lstStyle/>
                    <a:p>
                      <a:pPr marL="0" algn="l" defTabSz="932742" rtl="0" eaLnBrk="1" fontAlgn="t" latinLnBrk="0" hangingPunct="1"/>
                      <a:r>
                        <a:rPr lang="en-US" sz="1500" b="1" i="0" u="none" strike="noStrike" kern="1200" dirty="0">
                          <a:gradFill>
                            <a:gsLst>
                              <a:gs pos="0">
                                <a:srgbClr val="D59ED7"/>
                              </a:gs>
                              <a:gs pos="68000">
                                <a:srgbClr val="8DC8E8"/>
                              </a:gs>
                            </a:gsLst>
                            <a:lin ang="10800000" scaled="1"/>
                          </a:gradFill>
                          <a:effectLst/>
                          <a:latin typeface="+mn-lt"/>
                          <a:ea typeface="+mn-ea"/>
                          <a:cs typeface="+mn-cs"/>
                        </a:rPr>
                        <a:t>Tenant</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467" b="0" i="0" kern="1200" dirty="0">
                          <a:solidFill>
                            <a:schemeClr val="tx1"/>
                          </a:solidFill>
                          <a:effectLst/>
                          <a:latin typeface="+mn-lt"/>
                          <a:ea typeface="+mn-ea"/>
                          <a:cs typeface="+mn-cs"/>
                        </a:rPr>
                        <a:t>In a multi-tenant architecture, a tenant is a group of users who share common access with specific privileges to the software instance. Each tenant's data is isolated and remains invisible to other tenants.</a:t>
                      </a:r>
                      <a:endParaRPr lang="en-US" sz="1500" b="0" i="0" u="none" strike="noStrike" dirty="0">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kumimoji="0" lang="en-US" sz="1500" b="0" i="0" u="none" strike="noStrike" kern="1200" cap="none" spc="0" normalizeH="0" baseline="0" noProof="0" dirty="0">
                          <a:ln>
                            <a:noFill/>
                          </a:ln>
                          <a:solidFill>
                            <a:srgbClr val="FFFFFF"/>
                          </a:solidFill>
                          <a:effectLst/>
                          <a:uLnTx/>
                          <a:uFillTx/>
                          <a:latin typeface="+mn-lt"/>
                          <a:ea typeface="+mn-ea"/>
                          <a:cs typeface="+mn-cs"/>
                        </a:rPr>
                        <a:t>In a Software as a Service (SaaS) application, each customer (company or organization) is considered a tenant. They have their own isolated data and configuration settings within the shared application.</a:t>
                      </a:r>
                      <a:endParaRPr lang="en-US" sz="1500" b="0" i="0" u="none" strike="noStrike" dirty="0">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162151963"/>
                  </a:ext>
                </a:extLst>
              </a:tr>
            </a:tbl>
          </a:graphicData>
        </a:graphic>
      </p:graphicFrame>
      <p:cxnSp>
        <p:nvCxnSpPr>
          <p:cNvPr id="5" name="Straight Arrow Connector 4">
            <a:extLst>
              <a:ext uri="{FF2B5EF4-FFF2-40B4-BE49-F238E27FC236}">
                <a16:creationId xmlns:a16="http://schemas.microsoft.com/office/drawing/2014/main" id="{2C799A6D-8F4C-7E28-2AE2-BB905B0D1A05}"/>
              </a:ext>
              <a:ext uri="{C183D7F6-B498-43B3-948B-1728B52AA6E4}">
                <adec:decorative xmlns:adec="http://schemas.microsoft.com/office/drawing/2017/decorative" val="1"/>
              </a:ext>
            </a:extLst>
          </p:cNvPr>
          <p:cNvCxnSpPr>
            <a:cxnSpLocks/>
          </p:cNvCxnSpPr>
          <p:nvPr/>
        </p:nvCxnSpPr>
        <p:spPr>
          <a:xfrm>
            <a:off x="741806" y="1673952"/>
            <a:ext cx="10987978"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170439"/>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581642"/>
            <a:ext cx="1904997" cy="1078242"/>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Queue-Based Load Levelling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7"/>
            <a:ext cx="2280795" cy="1950003"/>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a service is subjected to intermittent heavy loads that can cause performance or reliability issues.</a:t>
            </a:r>
          </a:p>
        </p:txBody>
      </p:sp>
      <p:sp>
        <p:nvSpPr>
          <p:cNvPr id="4" name="Folded Corner 10">
            <a:extLst>
              <a:ext uri="{FF2B5EF4-FFF2-40B4-BE49-F238E27FC236}">
                <a16:creationId xmlns:a16="http://schemas.microsoft.com/office/drawing/2014/main" id="{A3DA6910-787B-977A-6D9C-FDDF0152896F}"/>
              </a:ext>
            </a:extLst>
          </p:cNvPr>
          <p:cNvSpPr/>
          <p:nvPr/>
        </p:nvSpPr>
        <p:spPr>
          <a:xfrm>
            <a:off x="1890187" y="3714101"/>
            <a:ext cx="3304041" cy="232539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decouple tasks from services to allow the service to handle messages at its own pace, regardless of the volume of requests from concurrent tasks.</a:t>
            </a:r>
          </a:p>
        </p:txBody>
      </p:sp>
      <p:sp>
        <p:nvSpPr>
          <p:cNvPr id="5" name="Folded Corner 10">
            <a:extLst>
              <a:ext uri="{FF2B5EF4-FFF2-40B4-BE49-F238E27FC236}">
                <a16:creationId xmlns:a16="http://schemas.microsoft.com/office/drawing/2014/main" id="{803CF998-8920-E3CC-B6FD-63B43A354996}"/>
              </a:ext>
            </a:extLst>
          </p:cNvPr>
          <p:cNvSpPr/>
          <p:nvPr/>
        </p:nvSpPr>
        <p:spPr>
          <a:xfrm>
            <a:off x="5652542" y="1974353"/>
            <a:ext cx="2238947" cy="2017888"/>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want to ensure that delays in services do not have an immediate and direct impact on the application. </a:t>
            </a:r>
          </a:p>
        </p:txBody>
      </p:sp>
      <p:sp>
        <p:nvSpPr>
          <p:cNvPr id="7" name="Folded Corner 10">
            <a:extLst>
              <a:ext uri="{FF2B5EF4-FFF2-40B4-BE49-F238E27FC236}">
                <a16:creationId xmlns:a16="http://schemas.microsoft.com/office/drawing/2014/main" id="{F67DB493-A0A6-45DA-3202-FBB3C0945376}"/>
              </a:ext>
            </a:extLst>
          </p:cNvPr>
          <p:cNvSpPr/>
          <p:nvPr/>
        </p:nvSpPr>
        <p:spPr>
          <a:xfrm>
            <a:off x="8120647" y="2171207"/>
            <a:ext cx="2238947" cy="364206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perform tasks asynchronously to maintain the responsiveness of the user interface and distribute processing across multiple servers to improve throughput </a:t>
            </a:r>
          </a:p>
        </p:txBody>
      </p:sp>
    </p:spTree>
    <p:extLst>
      <p:ext uri="{BB962C8B-B14F-4D97-AF65-F5344CB8AC3E}">
        <p14:creationId xmlns:p14="http://schemas.microsoft.com/office/powerpoint/2010/main" val="140996760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2216853"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Queue-Based Load Levelling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3074" name="Picture 2" descr="Figure 3 - Using a queue and a function app to level the load">
            <a:extLst>
              <a:ext uri="{FF2B5EF4-FFF2-40B4-BE49-F238E27FC236}">
                <a16:creationId xmlns:a16="http://schemas.microsoft.com/office/drawing/2014/main" id="{D8368CFF-5A6D-2CD0-43C7-F1E6E41584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9130" y="1669779"/>
            <a:ext cx="6693740" cy="4101115"/>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2052" name="Picture 4" descr="Service Bus Topics | Microsoft Azure Color">
            <a:extLst>
              <a:ext uri="{FF2B5EF4-FFF2-40B4-BE49-F238E27FC236}">
                <a16:creationId xmlns:a16="http://schemas.microsoft.com/office/drawing/2014/main" id="{2CCE70B6-B48F-79A6-F5DE-9776474C8F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44055" y="4987984"/>
            <a:ext cx="914504" cy="75394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641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Publisher-Subscriber</a:t>
            </a:r>
          </a:p>
        </p:txBody>
      </p:sp>
      <p:sp>
        <p:nvSpPr>
          <p:cNvPr id="2" name="Folded Corner 8">
            <a:extLst>
              <a:ext uri="{FF2B5EF4-FFF2-40B4-BE49-F238E27FC236}">
                <a16:creationId xmlns:a16="http://schemas.microsoft.com/office/drawing/2014/main" id="{B9D8F14B-2BCE-95D8-5FA6-2703836DE9FB}"/>
              </a:ext>
            </a:extLst>
          </p:cNvPr>
          <p:cNvSpPr/>
          <p:nvPr/>
        </p:nvSpPr>
        <p:spPr>
          <a:xfrm>
            <a:off x="1773387" y="1671933"/>
            <a:ext cx="2731364" cy="424344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Enable an application to announce events to multiple interested consumers asynchronously, without coupling the senders to the receivers.</a:t>
            </a:r>
          </a:p>
          <a:p>
            <a:pPr algn="ctr"/>
            <a:endParaRPr lang="en-US" sz="1600" dirty="0">
              <a:solidFill>
                <a:srgbClr val="3A4953"/>
              </a:solidFill>
            </a:endParaRPr>
          </a:p>
        </p:txBody>
      </p:sp>
      <p:pic>
        <p:nvPicPr>
          <p:cNvPr id="5122" name="Picture 2" descr="Publish-subscribe pattern using a message broker">
            <a:extLst>
              <a:ext uri="{FF2B5EF4-FFF2-40B4-BE49-F238E27FC236}">
                <a16:creationId xmlns:a16="http://schemas.microsoft.com/office/drawing/2014/main" id="{D76F12B4-33D8-433B-F95F-B7D06A1A82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08360" y="2429818"/>
            <a:ext cx="5676783" cy="2727673"/>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88390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Publisher-Subscriber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960918" y="1298222"/>
            <a:ext cx="1812475" cy="468054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One of the main challenges is ensuring the system can scale efficiently as the number of subscribers increases. Each new subscriber typically requires additional resources and potentially changes to the application code to handle the new message queue</a:t>
            </a:r>
          </a:p>
        </p:txBody>
      </p:sp>
      <p:sp>
        <p:nvSpPr>
          <p:cNvPr id="5" name="Folded Corner 8">
            <a:extLst>
              <a:ext uri="{FF2B5EF4-FFF2-40B4-BE49-F238E27FC236}">
                <a16:creationId xmlns:a16="http://schemas.microsoft.com/office/drawing/2014/main" id="{E7F9DDCD-C986-1D2B-71C7-60445A836A41}"/>
              </a:ext>
            </a:extLst>
          </p:cNvPr>
          <p:cNvSpPr/>
          <p:nvPr/>
        </p:nvSpPr>
        <p:spPr>
          <a:xfrm>
            <a:off x="8605076" y="1285515"/>
            <a:ext cx="1812475" cy="489254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Ensuring that messages are delivered to all subscribers reliably and in a timely manner can be complex. Message queues generally aim to deliver messages in a first-in-first-out (FIFO) manner, but this order is not always guaranteed, especially under high load conditions </a:t>
            </a:r>
          </a:p>
        </p:txBody>
      </p:sp>
      <p:sp>
        <p:nvSpPr>
          <p:cNvPr id="9" name="Folded Corner 8">
            <a:extLst>
              <a:ext uri="{FF2B5EF4-FFF2-40B4-BE49-F238E27FC236}">
                <a16:creationId xmlns:a16="http://schemas.microsoft.com/office/drawing/2014/main" id="{A5CE6259-2D28-40E3-5F91-3E514ABC61D4}"/>
              </a:ext>
            </a:extLst>
          </p:cNvPr>
          <p:cNvSpPr/>
          <p:nvPr/>
        </p:nvSpPr>
        <p:spPr>
          <a:xfrm>
            <a:off x="4131063" y="1821309"/>
            <a:ext cx="3710113" cy="172537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Implementing effective monitoring and alerting mechanisms is crucial to track the performance of message queues, detect stuck messages, and ensure that subscribers are processing messages efficiently </a:t>
            </a:r>
          </a:p>
        </p:txBody>
      </p:sp>
      <p:sp>
        <p:nvSpPr>
          <p:cNvPr id="7" name="Folded Corner 8">
            <a:extLst>
              <a:ext uri="{FF2B5EF4-FFF2-40B4-BE49-F238E27FC236}">
                <a16:creationId xmlns:a16="http://schemas.microsoft.com/office/drawing/2014/main" id="{5171B01B-E68F-1337-7460-F8F39FCFF0E5}"/>
              </a:ext>
            </a:extLst>
          </p:cNvPr>
          <p:cNvSpPr/>
          <p:nvPr/>
        </p:nvSpPr>
        <p:spPr>
          <a:xfrm>
            <a:off x="5037300" y="3752367"/>
            <a:ext cx="3273170" cy="242569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he Pub-Sub pattern is inherently one-way, meaning that subscribers cannot send acknowledgments or responses back to the publisher. If two-way communication is needed, another pattern like Request-Reply should be implemented </a:t>
            </a:r>
          </a:p>
        </p:txBody>
      </p:sp>
    </p:spTree>
    <p:extLst>
      <p:ext uri="{BB962C8B-B14F-4D97-AF65-F5344CB8AC3E}">
        <p14:creationId xmlns:p14="http://schemas.microsoft.com/office/powerpoint/2010/main" val="265905741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24203" y="837823"/>
            <a:ext cx="2665440"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Publisher-Subscriber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7"/>
            <a:ext cx="2280795" cy="458892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send the same information to multiple consumers simultaneously, this allows a single publisher to broadcast messages to multiple subscribers without needing to send individual messages to each one.</a:t>
            </a:r>
          </a:p>
        </p:txBody>
      </p:sp>
      <p:sp>
        <p:nvSpPr>
          <p:cNvPr id="4" name="Folded Corner 10">
            <a:extLst>
              <a:ext uri="{FF2B5EF4-FFF2-40B4-BE49-F238E27FC236}">
                <a16:creationId xmlns:a16="http://schemas.microsoft.com/office/drawing/2014/main" id="{A3DA6910-787B-977A-6D9C-FDDF0152896F}"/>
              </a:ext>
            </a:extLst>
          </p:cNvPr>
          <p:cNvSpPr/>
          <p:nvPr/>
        </p:nvSpPr>
        <p:spPr>
          <a:xfrm>
            <a:off x="4338859" y="1812849"/>
            <a:ext cx="3304041" cy="279432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want to decouple the senders of messages from the receivers, enabling them to operate independently. This is useful in systems where the publisher does not need to know about the subscribers and vice versa </a:t>
            </a:r>
          </a:p>
        </p:txBody>
      </p:sp>
      <p:sp>
        <p:nvSpPr>
          <p:cNvPr id="5" name="Folded Corner 10">
            <a:extLst>
              <a:ext uri="{FF2B5EF4-FFF2-40B4-BE49-F238E27FC236}">
                <a16:creationId xmlns:a16="http://schemas.microsoft.com/office/drawing/2014/main" id="{803CF998-8920-E3CC-B6FD-63B43A354996}"/>
              </a:ext>
            </a:extLst>
          </p:cNvPr>
          <p:cNvSpPr/>
          <p:nvPr/>
        </p:nvSpPr>
        <p:spPr>
          <a:xfrm>
            <a:off x="8142863" y="1411112"/>
            <a:ext cx="2238947" cy="3735319"/>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enable asynchronous communication between different parts of a system. This allows the publisher to send messages without waiting for the subscribers to process them</a:t>
            </a:r>
          </a:p>
        </p:txBody>
      </p:sp>
      <p:sp>
        <p:nvSpPr>
          <p:cNvPr id="7" name="Folded Corner 10">
            <a:extLst>
              <a:ext uri="{FF2B5EF4-FFF2-40B4-BE49-F238E27FC236}">
                <a16:creationId xmlns:a16="http://schemas.microsoft.com/office/drawing/2014/main" id="{F2855466-5595-5FBB-71FD-C2DE21F475D6}"/>
              </a:ext>
            </a:extLst>
          </p:cNvPr>
          <p:cNvSpPr/>
          <p:nvPr/>
        </p:nvSpPr>
        <p:spPr>
          <a:xfrm>
            <a:off x="4504902" y="5102468"/>
            <a:ext cx="3304041" cy="726831"/>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Event driven architectures</a:t>
            </a:r>
          </a:p>
        </p:txBody>
      </p:sp>
    </p:spTree>
    <p:extLst>
      <p:ext uri="{BB962C8B-B14F-4D97-AF65-F5344CB8AC3E}">
        <p14:creationId xmlns:p14="http://schemas.microsoft.com/office/powerpoint/2010/main" val="410298948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Publisher-Subscriber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6146" name="Picture 2" descr="Enterprise integration architecture">
            <a:extLst>
              <a:ext uri="{FF2B5EF4-FFF2-40B4-BE49-F238E27FC236}">
                <a16:creationId xmlns:a16="http://schemas.microsoft.com/office/drawing/2014/main" id="{DE0BC54B-EABE-5D3D-CB84-9EFE40A961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255" y="1559650"/>
            <a:ext cx="7468289" cy="4464232"/>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5" name="Picture 4" descr="Service Bus Topics | Microsoft Azure Color">
            <a:extLst>
              <a:ext uri="{FF2B5EF4-FFF2-40B4-BE49-F238E27FC236}">
                <a16:creationId xmlns:a16="http://schemas.microsoft.com/office/drawing/2014/main" id="{8C4ADBEB-60A8-E504-4028-F5FF86A3BE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77744" y="5395628"/>
            <a:ext cx="762051" cy="6282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148" name="Picture 4" descr="CloudEvents |">
            <a:extLst>
              <a:ext uri="{FF2B5EF4-FFF2-40B4-BE49-F238E27FC236}">
                <a16:creationId xmlns:a16="http://schemas.microsoft.com/office/drawing/2014/main" id="{331E0F51-8F6E-E997-DA5C-8CAAFC4FBA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3734" y="4244841"/>
            <a:ext cx="850070" cy="8500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961244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Asynchronous Request-Reply</a:t>
            </a:r>
          </a:p>
        </p:txBody>
      </p:sp>
      <p:sp>
        <p:nvSpPr>
          <p:cNvPr id="2" name="Folded Corner 8">
            <a:extLst>
              <a:ext uri="{FF2B5EF4-FFF2-40B4-BE49-F238E27FC236}">
                <a16:creationId xmlns:a16="http://schemas.microsoft.com/office/drawing/2014/main" id="{B9D8F14B-2BCE-95D8-5FA6-2703836DE9FB}"/>
              </a:ext>
            </a:extLst>
          </p:cNvPr>
          <p:cNvSpPr/>
          <p:nvPr/>
        </p:nvSpPr>
        <p:spPr>
          <a:xfrm>
            <a:off x="1773387" y="1671933"/>
            <a:ext cx="2731364" cy="424344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Decouple backend processing from a frontend host, where backend processing needs to be asynchronous, but the frontend still needs a clear response.</a:t>
            </a:r>
          </a:p>
        </p:txBody>
      </p:sp>
      <p:pic>
        <p:nvPicPr>
          <p:cNvPr id="8194" name="Picture 2">
            <a:extLst>
              <a:ext uri="{FF2B5EF4-FFF2-40B4-BE49-F238E27FC236}">
                <a16:creationId xmlns:a16="http://schemas.microsoft.com/office/drawing/2014/main" id="{A4622A24-1C26-D09C-6BF8-5AF1EE773E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4890" y="2117872"/>
            <a:ext cx="5743723" cy="3204930"/>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80386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704953"/>
            <a:ext cx="2397475"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Asynchronous Request-Reply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960918" y="1298223"/>
            <a:ext cx="1812475" cy="30744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pattern is designed to handle scenarios where backend processing is long-running. However, this introduces latency in the response time</a:t>
            </a:r>
          </a:p>
        </p:txBody>
      </p:sp>
      <p:sp>
        <p:nvSpPr>
          <p:cNvPr id="5" name="Folded Corner 8">
            <a:extLst>
              <a:ext uri="{FF2B5EF4-FFF2-40B4-BE49-F238E27FC236}">
                <a16:creationId xmlns:a16="http://schemas.microsoft.com/office/drawing/2014/main" id="{E7F9DDCD-C986-1D2B-71C7-60445A836A41}"/>
              </a:ext>
            </a:extLst>
          </p:cNvPr>
          <p:cNvSpPr/>
          <p:nvPr/>
        </p:nvSpPr>
        <p:spPr>
          <a:xfrm>
            <a:off x="8605076" y="1285515"/>
            <a:ext cx="1812475" cy="176248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backend must be capable of handling long-running operations efficiently. </a:t>
            </a:r>
          </a:p>
        </p:txBody>
      </p:sp>
      <p:sp>
        <p:nvSpPr>
          <p:cNvPr id="9" name="Folded Corner 8">
            <a:extLst>
              <a:ext uri="{FF2B5EF4-FFF2-40B4-BE49-F238E27FC236}">
                <a16:creationId xmlns:a16="http://schemas.microsoft.com/office/drawing/2014/main" id="{A5CE6259-2D28-40E3-5F91-3E514ABC61D4}"/>
              </a:ext>
            </a:extLst>
          </p:cNvPr>
          <p:cNvSpPr/>
          <p:nvPr/>
        </p:nvSpPr>
        <p:spPr>
          <a:xfrm>
            <a:off x="3993957" y="1935980"/>
            <a:ext cx="3710113" cy="2764974"/>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Implementing an efficient polling and error handling mechanism is crucial. The HTTP 202 response should indicate the location and frequency that the client should poll for the response. This helps in managing the load on the server and ensures that the client does not overwhelm the server with frequent polling requests</a:t>
            </a:r>
          </a:p>
        </p:txBody>
      </p:sp>
      <p:sp>
        <p:nvSpPr>
          <p:cNvPr id="4" name="Folded Corner 8">
            <a:extLst>
              <a:ext uri="{FF2B5EF4-FFF2-40B4-BE49-F238E27FC236}">
                <a16:creationId xmlns:a16="http://schemas.microsoft.com/office/drawing/2014/main" id="{D5CA917C-58EE-67AC-8B9D-541A111995B4}"/>
              </a:ext>
            </a:extLst>
          </p:cNvPr>
          <p:cNvSpPr/>
          <p:nvPr/>
        </p:nvSpPr>
        <p:spPr>
          <a:xfrm>
            <a:off x="8240173" y="3716314"/>
            <a:ext cx="1812475" cy="185617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client-side code must be designed to handle asynchronous responses. </a:t>
            </a:r>
          </a:p>
        </p:txBody>
      </p:sp>
      <p:sp>
        <p:nvSpPr>
          <p:cNvPr id="10" name="Folded Corner 8">
            <a:extLst>
              <a:ext uri="{FF2B5EF4-FFF2-40B4-BE49-F238E27FC236}">
                <a16:creationId xmlns:a16="http://schemas.microsoft.com/office/drawing/2014/main" id="{5FA5E8ED-C456-2CA7-EA59-A8AECD2DF80C}"/>
              </a:ext>
            </a:extLst>
          </p:cNvPr>
          <p:cNvSpPr/>
          <p:nvPr/>
        </p:nvSpPr>
        <p:spPr>
          <a:xfrm>
            <a:off x="2139352" y="5242774"/>
            <a:ext cx="4413848" cy="659422"/>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Ensuring secure communication between the client and the server is essential. </a:t>
            </a:r>
          </a:p>
        </p:txBody>
      </p:sp>
    </p:spTree>
    <p:extLst>
      <p:ext uri="{BB962C8B-B14F-4D97-AF65-F5344CB8AC3E}">
        <p14:creationId xmlns:p14="http://schemas.microsoft.com/office/powerpoint/2010/main" val="39635751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24203" y="711585"/>
            <a:ext cx="2665440"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Asynchronous Request-Reply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8"/>
            <a:ext cx="2280795" cy="4350302"/>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the backend processing is long-running, taking seconds, minutes, or even hours, and it is not feasible to keep the client waiting for the operation to complete. This pattern allows the client to initiate the request and then poll for the result later.</a:t>
            </a:r>
          </a:p>
        </p:txBody>
      </p:sp>
      <p:sp>
        <p:nvSpPr>
          <p:cNvPr id="4" name="Folded Corner 10">
            <a:extLst>
              <a:ext uri="{FF2B5EF4-FFF2-40B4-BE49-F238E27FC236}">
                <a16:creationId xmlns:a16="http://schemas.microsoft.com/office/drawing/2014/main" id="{A3DA6910-787B-977A-6D9C-FDDF0152896F}"/>
              </a:ext>
            </a:extLst>
          </p:cNvPr>
          <p:cNvSpPr/>
          <p:nvPr/>
        </p:nvSpPr>
        <p:spPr>
          <a:xfrm>
            <a:off x="4338859" y="1812849"/>
            <a:ext cx="3304041" cy="248952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Decouple the frontend host from the backend processing. This is useful in scenarios where the frontend needs a clear response, but the backend processing needs to be asynchronous</a:t>
            </a:r>
          </a:p>
        </p:txBody>
      </p:sp>
      <p:sp>
        <p:nvSpPr>
          <p:cNvPr id="5" name="Folded Corner 10">
            <a:extLst>
              <a:ext uri="{FF2B5EF4-FFF2-40B4-BE49-F238E27FC236}">
                <a16:creationId xmlns:a16="http://schemas.microsoft.com/office/drawing/2014/main" id="{803CF998-8920-E3CC-B6FD-63B43A354996}"/>
              </a:ext>
            </a:extLst>
          </p:cNvPr>
          <p:cNvSpPr/>
          <p:nvPr/>
        </p:nvSpPr>
        <p:spPr>
          <a:xfrm>
            <a:off x="8142863" y="1411113"/>
            <a:ext cx="2238947" cy="171895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Enables the client process and the backend API to scale independently.</a:t>
            </a:r>
          </a:p>
        </p:txBody>
      </p:sp>
      <p:sp>
        <p:nvSpPr>
          <p:cNvPr id="7" name="Folded Corner 10">
            <a:extLst>
              <a:ext uri="{FF2B5EF4-FFF2-40B4-BE49-F238E27FC236}">
                <a16:creationId xmlns:a16="http://schemas.microsoft.com/office/drawing/2014/main" id="{F2855466-5595-5FBB-71FD-C2DE21F475D6}"/>
              </a:ext>
            </a:extLst>
          </p:cNvPr>
          <p:cNvSpPr/>
          <p:nvPr/>
        </p:nvSpPr>
        <p:spPr>
          <a:xfrm>
            <a:off x="5041140" y="4934710"/>
            <a:ext cx="4897006" cy="1034561"/>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Implementing microservices architectures where server-to-server REST API calls are common.</a:t>
            </a:r>
          </a:p>
        </p:txBody>
      </p:sp>
    </p:spTree>
    <p:extLst>
      <p:ext uri="{BB962C8B-B14F-4D97-AF65-F5344CB8AC3E}">
        <p14:creationId xmlns:p14="http://schemas.microsoft.com/office/powerpoint/2010/main" val="45146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2216853"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Asynchronous Request-Reply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7170" name="Picture 2" descr="Image of the structure of the Async Request Reply pattern in Functions">
            <a:extLst>
              <a:ext uri="{FF2B5EF4-FFF2-40B4-BE49-F238E27FC236}">
                <a16:creationId xmlns:a16="http://schemas.microsoft.com/office/drawing/2014/main" id="{05B1D6EC-57A7-3894-8DAA-C109A554DC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9750" y="2524949"/>
            <a:ext cx="8572500" cy="2390775"/>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5" name="Picture 4" descr="Service Bus Topics | Microsoft Azure Color">
            <a:extLst>
              <a:ext uri="{FF2B5EF4-FFF2-40B4-BE49-F238E27FC236}">
                <a16:creationId xmlns:a16="http://schemas.microsoft.com/office/drawing/2014/main" id="{8C4ADBEB-60A8-E504-4028-F5FF86A3BE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199" y="4001264"/>
            <a:ext cx="762051" cy="62825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6" name="Picture 8" descr="Optimizing Azure Functions: Best Practices for Function Design">
            <a:extLst>
              <a:ext uri="{FF2B5EF4-FFF2-40B4-BE49-F238E27FC236}">
                <a16:creationId xmlns:a16="http://schemas.microsoft.com/office/drawing/2014/main" id="{B040A72B-DDC6-D31A-62A3-23A654126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95383" y="4867700"/>
            <a:ext cx="762605" cy="53011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939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Categories of Patterns</a:t>
            </a:r>
          </a:p>
        </p:txBody>
      </p:sp>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pic>
        <p:nvPicPr>
          <p:cNvPr id="3" name="Picture 2">
            <a:extLst>
              <a:ext uri="{FF2B5EF4-FFF2-40B4-BE49-F238E27FC236}">
                <a16:creationId xmlns:a16="http://schemas.microsoft.com/office/drawing/2014/main" id="{6CA45172-FEB2-37AF-0673-053074123185}"/>
              </a:ext>
            </a:extLst>
          </p:cNvPr>
          <p:cNvPicPr>
            <a:picLocks noChangeAspect="1"/>
          </p:cNvPicPr>
          <p:nvPr/>
        </p:nvPicPr>
        <p:blipFill>
          <a:blip r:embed="rId3">
            <a:alphaModFix amt="20000"/>
          </a:blip>
          <a:stretch>
            <a:fillRect/>
          </a:stretch>
        </p:blipFill>
        <p:spPr>
          <a:xfrm rot="11845735">
            <a:off x="-1671889" y="-235984"/>
            <a:ext cx="7798855" cy="8068631"/>
          </a:xfrm>
          <a:prstGeom prst="rect">
            <a:avLst/>
          </a:prstGeom>
        </p:spPr>
      </p:pic>
    </p:spTree>
    <p:extLst>
      <p:ext uri="{BB962C8B-B14F-4D97-AF65-F5344CB8AC3E}">
        <p14:creationId xmlns:p14="http://schemas.microsoft.com/office/powerpoint/2010/main" val="3161895115"/>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CA47A-636D-F543-892F-2542BE2E478B}"/>
              </a:ext>
            </a:extLst>
          </p:cNvPr>
          <p:cNvSpPr/>
          <p:nvPr/>
        </p:nvSpPr>
        <p:spPr bwMode="auto">
          <a:xfrm>
            <a:off x="3695898" y="4654414"/>
            <a:ext cx="1967895"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Deployment Stamps</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The deployment stamp pattern involves provisioning, managing, and monitoring a heterogeneous group of resources to host and operate multiple workloads or tenants.</a:t>
            </a:r>
          </a:p>
        </p:txBody>
      </p:sp>
      <p:sp>
        <p:nvSpPr>
          <p:cNvPr id="8" name="Rectangle 7">
            <a:extLst>
              <a:ext uri="{FF2B5EF4-FFF2-40B4-BE49-F238E27FC236}">
                <a16:creationId xmlns:a16="http://schemas.microsoft.com/office/drawing/2014/main" id="{4BE62F14-AB9F-B022-2875-BED6E561D988}"/>
              </a:ext>
            </a:extLst>
          </p:cNvPr>
          <p:cNvSpPr/>
          <p:nvPr/>
        </p:nvSpPr>
        <p:spPr bwMode="auto">
          <a:xfrm>
            <a:off x="810102" y="4654414"/>
            <a:ext cx="2002556"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Circuit Breaker</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Handle faults that might take a variable amount of time to recover from, when connecting to a remote service or resource. This can improve the stability and resiliency of an application.</a:t>
            </a:r>
          </a:p>
        </p:txBody>
      </p:sp>
      <p:sp>
        <p:nvSpPr>
          <p:cNvPr id="9" name="Rectangle 8">
            <a:extLst>
              <a:ext uri="{FF2B5EF4-FFF2-40B4-BE49-F238E27FC236}">
                <a16:creationId xmlns:a16="http://schemas.microsoft.com/office/drawing/2014/main" id="{6C368C6D-2463-FF64-9702-57A77378CF4C}"/>
              </a:ext>
            </a:extLst>
          </p:cNvPr>
          <p:cNvSpPr/>
          <p:nvPr/>
        </p:nvSpPr>
        <p:spPr bwMode="auto">
          <a:xfrm>
            <a:off x="6405798"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Bulkhead</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In a bulkhead architecture, elements of an application are isolated into pools so that if one fails, the others will continue to function.</a:t>
            </a:r>
          </a:p>
        </p:txBody>
      </p:sp>
      <p:sp>
        <p:nvSpPr>
          <p:cNvPr id="6" name="Rectangle 42">
            <a:extLst>
              <a:ext uri="{FF2B5EF4-FFF2-40B4-BE49-F238E27FC236}">
                <a16:creationId xmlns:a16="http://schemas.microsoft.com/office/drawing/2014/main" id="{C3D9508B-7168-CD0B-CE75-ED6F85145F7B}"/>
              </a:ext>
              <a:ext uri="{C183D7F6-B498-43B3-948B-1728B52AA6E4}">
                <adec:decorative xmlns:adec="http://schemas.microsoft.com/office/drawing/2017/decorative" val="1"/>
              </a:ext>
            </a:extLst>
          </p:cNvPr>
          <p:cNvSpPr/>
          <p:nvPr/>
        </p:nvSpPr>
        <p:spPr bwMode="auto">
          <a:xfrm rot="16200000">
            <a:off x="5923021" y="-817932"/>
            <a:ext cx="495885" cy="8620263"/>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31BE4C9-DF4D-9432-3B79-B3099F51F471}"/>
              </a:ext>
              <a:ext uri="{C183D7F6-B498-43B3-948B-1728B52AA6E4}">
                <adec:decorative xmlns:adec="http://schemas.microsoft.com/office/drawing/2017/decorative" val="1"/>
              </a:ext>
            </a:extLst>
          </p:cNvPr>
          <p:cNvCxnSpPr>
            <a:cxnSpLocks/>
          </p:cNvCxnSpPr>
          <p:nvPr/>
        </p:nvCxnSpPr>
        <p:spPr>
          <a:xfrm>
            <a:off x="4655883" y="3244258"/>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4FE6733B-6DF8-3ECE-C740-6B3B81A119DF}"/>
              </a:ext>
            </a:extLst>
          </p:cNvPr>
          <p:cNvSpPr/>
          <p:nvPr/>
        </p:nvSpPr>
        <p:spPr>
          <a:xfrm>
            <a:off x="4129650" y="1899371"/>
            <a:ext cx="4223547" cy="76178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dirty="0">
                <a:solidFill>
                  <a:srgbClr val="FFFFFF"/>
                </a:solidFill>
                <a:latin typeface="Segoe UI"/>
              </a:rPr>
              <a:t>Reliability</a:t>
            </a:r>
          </a:p>
        </p:txBody>
      </p:sp>
      <p:cxnSp>
        <p:nvCxnSpPr>
          <p:cNvPr id="11" name="Straight Connector 10">
            <a:extLst>
              <a:ext uri="{FF2B5EF4-FFF2-40B4-BE49-F238E27FC236}">
                <a16:creationId xmlns:a16="http://schemas.microsoft.com/office/drawing/2014/main" id="{FB08E9CF-50A2-47CF-30E4-3CAB0409D00B}"/>
              </a:ext>
              <a:ext uri="{C183D7F6-B498-43B3-948B-1728B52AA6E4}">
                <adec:decorative xmlns:adec="http://schemas.microsoft.com/office/drawing/2017/decorative" val="1"/>
              </a:ext>
            </a:extLst>
          </p:cNvPr>
          <p:cNvCxnSpPr>
            <a:cxnSpLocks/>
          </p:cNvCxnSpPr>
          <p:nvPr/>
        </p:nvCxnSpPr>
        <p:spPr>
          <a:xfrm>
            <a:off x="7490858" y="3244256"/>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1489AB12-89FD-F9C2-839F-30DD2EC50461}"/>
              </a:ext>
            </a:extLst>
          </p:cNvPr>
          <p:cNvSpPr/>
          <p:nvPr/>
        </p:nvSpPr>
        <p:spPr bwMode="auto">
          <a:xfrm>
            <a:off x="9374264"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Compensating Transaction</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If one or more of the steps fail, you can use the Compensating Transaction pattern to undo the work that the steps performed.</a:t>
            </a:r>
          </a:p>
        </p:txBody>
      </p:sp>
      <p:sp>
        <p:nvSpPr>
          <p:cNvPr id="15" name="Oval 14">
            <a:extLst>
              <a:ext uri="{FF2B5EF4-FFF2-40B4-BE49-F238E27FC236}">
                <a16:creationId xmlns:a16="http://schemas.microsoft.com/office/drawing/2014/main" id="{3C43C428-1B70-77F1-4A5A-5230D191D9E0}"/>
              </a:ext>
            </a:extLst>
          </p:cNvPr>
          <p:cNvSpPr/>
          <p:nvPr/>
        </p:nvSpPr>
        <p:spPr bwMode="auto">
          <a:xfrm>
            <a:off x="7146919"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8" name="Oval 17">
            <a:extLst>
              <a:ext uri="{FF2B5EF4-FFF2-40B4-BE49-F238E27FC236}">
                <a16:creationId xmlns:a16="http://schemas.microsoft.com/office/drawing/2014/main" id="{6796D389-567D-1B87-1E72-BC57B39D29F5}"/>
              </a:ext>
            </a:extLst>
          </p:cNvPr>
          <p:cNvSpPr/>
          <p:nvPr/>
        </p:nvSpPr>
        <p:spPr bwMode="auto">
          <a:xfrm>
            <a:off x="10115385"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1" name="Oval 20">
            <a:extLst>
              <a:ext uri="{FF2B5EF4-FFF2-40B4-BE49-F238E27FC236}">
                <a16:creationId xmlns:a16="http://schemas.microsoft.com/office/drawing/2014/main" id="{77EF0D47-2DEA-CD22-1CA6-5FD04A65BD8F}"/>
              </a:ext>
              <a:ext uri="{C183D7F6-B498-43B3-948B-1728B52AA6E4}">
                <adec:decorative xmlns:adec="http://schemas.microsoft.com/office/drawing/2017/decorative" val="1"/>
              </a:ext>
            </a:extLst>
          </p:cNvPr>
          <p:cNvSpPr/>
          <p:nvPr/>
        </p:nvSpPr>
        <p:spPr bwMode="auto">
          <a:xfrm>
            <a:off x="4314137" y="3758069"/>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4" name="Oval 23">
            <a:extLst>
              <a:ext uri="{FF2B5EF4-FFF2-40B4-BE49-F238E27FC236}">
                <a16:creationId xmlns:a16="http://schemas.microsoft.com/office/drawing/2014/main" id="{1A4F6EFA-16F9-727A-C02E-A2B6D9A99FD6}"/>
              </a:ext>
              <a:ext uri="{C183D7F6-B498-43B3-948B-1728B52AA6E4}">
                <adec:decorative xmlns:adec="http://schemas.microsoft.com/office/drawing/2017/decorative" val="1"/>
              </a:ext>
            </a:extLst>
          </p:cNvPr>
          <p:cNvSpPr/>
          <p:nvPr/>
        </p:nvSpPr>
        <p:spPr bwMode="auto">
          <a:xfrm>
            <a:off x="1480428" y="3757977"/>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4" name="Oval 13">
            <a:extLst>
              <a:ext uri="{FF2B5EF4-FFF2-40B4-BE49-F238E27FC236}">
                <a16:creationId xmlns:a16="http://schemas.microsoft.com/office/drawing/2014/main" id="{C8D0D3A8-25FF-8972-1E2F-86A8663D1620}"/>
              </a:ext>
              <a:ext uri="{C183D7F6-B498-43B3-948B-1728B52AA6E4}">
                <adec:decorative xmlns:adec="http://schemas.microsoft.com/office/drawing/2017/decorative" val="1"/>
              </a:ext>
            </a:extLst>
          </p:cNvPr>
          <p:cNvSpPr/>
          <p:nvPr/>
        </p:nvSpPr>
        <p:spPr bwMode="auto">
          <a:xfrm>
            <a:off x="5768870" y="2758753"/>
            <a:ext cx="654260" cy="654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4" name="Graphic 3">
            <a:extLst>
              <a:ext uri="{FF2B5EF4-FFF2-40B4-BE49-F238E27FC236}">
                <a16:creationId xmlns:a16="http://schemas.microsoft.com/office/drawing/2014/main" id="{A8809B45-B222-3DC7-18BC-0E43214BCF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6463" y="2856346"/>
            <a:ext cx="459073" cy="459073"/>
          </a:xfrm>
          <a:prstGeom prst="rect">
            <a:avLst/>
          </a:prstGeom>
        </p:spPr>
      </p:pic>
    </p:spTree>
    <p:extLst>
      <p:ext uri="{BB962C8B-B14F-4D97-AF65-F5344CB8AC3E}">
        <p14:creationId xmlns:p14="http://schemas.microsoft.com/office/powerpoint/2010/main" val="300827393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Circuit Breaker</a:t>
            </a:r>
          </a:p>
        </p:txBody>
      </p:sp>
      <p:sp>
        <p:nvSpPr>
          <p:cNvPr id="2" name="Folded Corner 8">
            <a:extLst>
              <a:ext uri="{FF2B5EF4-FFF2-40B4-BE49-F238E27FC236}">
                <a16:creationId xmlns:a16="http://schemas.microsoft.com/office/drawing/2014/main" id="{B9D8F14B-2BCE-95D8-5FA6-2703836DE9FB}"/>
              </a:ext>
            </a:extLst>
          </p:cNvPr>
          <p:cNvSpPr/>
          <p:nvPr/>
        </p:nvSpPr>
        <p:spPr>
          <a:xfrm>
            <a:off x="1773387" y="1281169"/>
            <a:ext cx="2731364" cy="4955022"/>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In a distributed environment, calls to remote resources and services can fail due to transient faults, such as slow network connections, timeouts, or the resources being overcommitted or temporarily unavailable. These faults typically correct themselves after a short period of time, </a:t>
            </a:r>
          </a:p>
          <a:p>
            <a:pPr algn="ctr"/>
            <a:r>
              <a:rPr lang="en-US" sz="1600" dirty="0">
                <a:solidFill>
                  <a:srgbClr val="3A4953"/>
                </a:solidFill>
              </a:rPr>
              <a:t>However, there can also be situations where faults are due to unanticipated events, and that might take much longer to fix.</a:t>
            </a:r>
          </a:p>
        </p:txBody>
      </p:sp>
      <p:pic>
        <p:nvPicPr>
          <p:cNvPr id="10244" name="Picture 4" descr="Krakend logo">
            <a:extLst>
              <a:ext uri="{FF2B5EF4-FFF2-40B4-BE49-F238E27FC236}">
                <a16:creationId xmlns:a16="http://schemas.microsoft.com/office/drawing/2014/main" id="{A6802464-7E86-EE99-A9C1-2F1A9DC02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0614" y="2145323"/>
            <a:ext cx="5573140" cy="3064549"/>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87392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Circuit Breaker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822675" y="1418160"/>
            <a:ext cx="3148260" cy="344876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Circuit Breaker pattern typically involves three states: Closed, Open, and Half-Open. Managing these states correctly is crucial. The Closed state allows normal operation, the Open state immediately fails requests, and the Half-Open state allows a limited number of test requests to check if the issue has been resolved, managing the logic around this is critical. </a:t>
            </a:r>
          </a:p>
        </p:txBody>
      </p:sp>
      <p:sp>
        <p:nvSpPr>
          <p:cNvPr id="5" name="Folded Corner 8">
            <a:extLst>
              <a:ext uri="{FF2B5EF4-FFF2-40B4-BE49-F238E27FC236}">
                <a16:creationId xmlns:a16="http://schemas.microsoft.com/office/drawing/2014/main" id="{E7F9DDCD-C986-1D2B-71C7-60445A836A41}"/>
              </a:ext>
            </a:extLst>
          </p:cNvPr>
          <p:cNvSpPr/>
          <p:nvPr/>
        </p:nvSpPr>
        <p:spPr>
          <a:xfrm>
            <a:off x="9009588" y="1492622"/>
            <a:ext cx="1405645" cy="421380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circuit breaker might not fully protect applications from operations that fail in external services configured with lengthy timeouts.</a:t>
            </a:r>
          </a:p>
        </p:txBody>
      </p:sp>
      <p:sp>
        <p:nvSpPr>
          <p:cNvPr id="9" name="Folded Corner 8">
            <a:extLst>
              <a:ext uri="{FF2B5EF4-FFF2-40B4-BE49-F238E27FC236}">
                <a16:creationId xmlns:a16="http://schemas.microsoft.com/office/drawing/2014/main" id="{A5CE6259-2D28-40E3-5F91-3E514ABC61D4}"/>
              </a:ext>
            </a:extLst>
          </p:cNvPr>
          <p:cNvSpPr/>
          <p:nvPr/>
        </p:nvSpPr>
        <p:spPr>
          <a:xfrm>
            <a:off x="5125957" y="1882794"/>
            <a:ext cx="3710113" cy="242017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Setting appropriate thresholds for the number of failures and timeouts is essential. If the thresholds are too low, the circuit breaker might open too frequently, causing unnecessary failures. If they are too high, the system might not protect itself effectively from cascading failures.</a:t>
            </a:r>
          </a:p>
        </p:txBody>
      </p:sp>
      <p:sp>
        <p:nvSpPr>
          <p:cNvPr id="7" name="Folded Corner 8">
            <a:extLst>
              <a:ext uri="{FF2B5EF4-FFF2-40B4-BE49-F238E27FC236}">
                <a16:creationId xmlns:a16="http://schemas.microsoft.com/office/drawing/2014/main" id="{5171B01B-E68F-1337-7460-F8F39FCFF0E5}"/>
              </a:ext>
            </a:extLst>
          </p:cNvPr>
          <p:cNvSpPr/>
          <p:nvPr/>
        </p:nvSpPr>
        <p:spPr>
          <a:xfrm>
            <a:off x="5119077" y="4562404"/>
            <a:ext cx="3273170" cy="156565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Providing a manual override option can be beneficial in systems where the recovery time for a failing operation is extremely variable. </a:t>
            </a:r>
          </a:p>
        </p:txBody>
      </p:sp>
    </p:spTree>
    <p:extLst>
      <p:ext uri="{BB962C8B-B14F-4D97-AF65-F5344CB8AC3E}">
        <p14:creationId xmlns:p14="http://schemas.microsoft.com/office/powerpoint/2010/main" val="1292877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1904997"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Circuit Breaker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7"/>
            <a:ext cx="2280795" cy="4546665"/>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an application encounters persistent or non-transient errors, such as a service being down or a network failure, the Circuit Breaker pattern can prevent the application from continually trying to perform an operation that is likely to fail</a:t>
            </a:r>
          </a:p>
        </p:txBody>
      </p:sp>
      <p:sp>
        <p:nvSpPr>
          <p:cNvPr id="4" name="Folded Corner 10">
            <a:extLst>
              <a:ext uri="{FF2B5EF4-FFF2-40B4-BE49-F238E27FC236}">
                <a16:creationId xmlns:a16="http://schemas.microsoft.com/office/drawing/2014/main" id="{A3DA6910-787B-977A-6D9C-FDDF0152896F}"/>
              </a:ext>
            </a:extLst>
          </p:cNvPr>
          <p:cNvSpPr/>
          <p:nvPr/>
        </p:nvSpPr>
        <p:spPr>
          <a:xfrm>
            <a:off x="4504902" y="2586572"/>
            <a:ext cx="3304041" cy="3155352"/>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The pattern provides stability while the system recovers from a failure and minimizes the impact on performance. It quickly rejects requests for operations that are likely to fail, rather than waiting for them to time out or never return</a:t>
            </a:r>
          </a:p>
        </p:txBody>
      </p:sp>
      <p:sp>
        <p:nvSpPr>
          <p:cNvPr id="5" name="Folded Corner 10">
            <a:extLst>
              <a:ext uri="{FF2B5EF4-FFF2-40B4-BE49-F238E27FC236}">
                <a16:creationId xmlns:a16="http://schemas.microsoft.com/office/drawing/2014/main" id="{803CF998-8920-E3CC-B6FD-63B43A354996}"/>
              </a:ext>
            </a:extLst>
          </p:cNvPr>
          <p:cNvSpPr/>
          <p:nvPr/>
        </p:nvSpPr>
        <p:spPr>
          <a:xfrm>
            <a:off x="8062866" y="3354434"/>
            <a:ext cx="2238947" cy="1273473"/>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Distribute resources across geographic regions or zones.</a:t>
            </a:r>
          </a:p>
        </p:txBody>
      </p:sp>
    </p:spTree>
    <p:extLst>
      <p:ext uri="{BB962C8B-B14F-4D97-AF65-F5344CB8AC3E}">
        <p14:creationId xmlns:p14="http://schemas.microsoft.com/office/powerpoint/2010/main" val="7600377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Circuit Breaker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9218" name="Picture 2" descr="thumbnail image 1 of blog post titled &#10; &#10; &#10;  &#10; &#10; &#10; &#10;    &#10;  &#10;   &#10;    &#10;      &#10;       Using Azure API Management Circuit Breaker and Load balancing with Azure OpenAI Service&#10;       &#10;      &#10;     &#10;   &#10;  &#10; &#10;   &#10; &#10; &#10; &#10; &#10; &#10;">
            <a:extLst>
              <a:ext uri="{FF2B5EF4-FFF2-40B4-BE49-F238E27FC236}">
                <a16:creationId xmlns:a16="http://schemas.microsoft.com/office/drawing/2014/main" id="{AE07B408-EF72-5EBE-0850-6AC762DBA1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8046" y="1837969"/>
            <a:ext cx="7115908" cy="4056067"/>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9220" name="Picture 4" descr="Azure API Management - Visual Studio Marketplace">
            <a:extLst>
              <a:ext uri="{FF2B5EF4-FFF2-40B4-BE49-F238E27FC236}">
                <a16:creationId xmlns:a16="http://schemas.microsoft.com/office/drawing/2014/main" id="{EC335E11-75B0-742B-F51C-084A954588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64531" y="5016873"/>
            <a:ext cx="877163" cy="87716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7754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Deployment Stamps</a:t>
            </a:r>
          </a:p>
        </p:txBody>
      </p:sp>
      <p:sp>
        <p:nvSpPr>
          <p:cNvPr id="2" name="Folded Corner 8">
            <a:extLst>
              <a:ext uri="{FF2B5EF4-FFF2-40B4-BE49-F238E27FC236}">
                <a16:creationId xmlns:a16="http://schemas.microsoft.com/office/drawing/2014/main" id="{B9D8F14B-2BCE-95D8-5FA6-2703836DE9FB}"/>
              </a:ext>
            </a:extLst>
          </p:cNvPr>
          <p:cNvSpPr/>
          <p:nvPr/>
        </p:nvSpPr>
        <p:spPr>
          <a:xfrm>
            <a:off x="1809114" y="1606242"/>
            <a:ext cx="2731364" cy="449909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deployment stamp pattern involves provisioning, managing, and monitoring a heterogeneous group of resources to host and operate multiple workloads or tenants. Each individual copy is called a stamp, or sometimes a service unit, scale unit, or cell. In a multitenant environment, every stamp or scale unit can serve a predefined number of tenants.</a:t>
            </a:r>
          </a:p>
        </p:txBody>
      </p:sp>
      <p:pic>
        <p:nvPicPr>
          <p:cNvPr id="12290" name="Picture 2" descr="An example set of deployment stamps">
            <a:extLst>
              <a:ext uri="{FF2B5EF4-FFF2-40B4-BE49-F238E27FC236}">
                <a16:creationId xmlns:a16="http://schemas.microsoft.com/office/drawing/2014/main" id="{2708EA64-F508-D1FC-77C1-1A0558984CC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0159" y="1567693"/>
            <a:ext cx="3390846" cy="4576196"/>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2701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Deployment Stamps</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822675" y="1418160"/>
            <a:ext cx="3148260" cy="344876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It's crucial to have automated and fully repeatable deployment processes. Tools like Bicep, JSON ARM templates, or Terraform modules can be used to declaratively define your stamps and keep the definitions consistent </a:t>
            </a:r>
          </a:p>
        </p:txBody>
      </p:sp>
      <p:sp>
        <p:nvSpPr>
          <p:cNvPr id="5" name="Folded Corner 8">
            <a:extLst>
              <a:ext uri="{FF2B5EF4-FFF2-40B4-BE49-F238E27FC236}">
                <a16:creationId xmlns:a16="http://schemas.microsoft.com/office/drawing/2014/main" id="{E7F9DDCD-C986-1D2B-71C7-60445A836A41}"/>
              </a:ext>
            </a:extLst>
          </p:cNvPr>
          <p:cNvSpPr/>
          <p:nvPr/>
        </p:nvSpPr>
        <p:spPr>
          <a:xfrm>
            <a:off x="9009588" y="1492623"/>
            <a:ext cx="1405645" cy="193637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Routing each tenant's data and traffic should be directed to a specific region.</a:t>
            </a:r>
          </a:p>
        </p:txBody>
      </p:sp>
      <p:sp>
        <p:nvSpPr>
          <p:cNvPr id="9" name="Folded Corner 8">
            <a:extLst>
              <a:ext uri="{FF2B5EF4-FFF2-40B4-BE49-F238E27FC236}">
                <a16:creationId xmlns:a16="http://schemas.microsoft.com/office/drawing/2014/main" id="{A5CE6259-2D28-40E3-5F91-3E514ABC61D4}"/>
              </a:ext>
            </a:extLst>
          </p:cNvPr>
          <p:cNvSpPr/>
          <p:nvPr/>
        </p:nvSpPr>
        <p:spPr>
          <a:xfrm>
            <a:off x="1822675" y="5246336"/>
            <a:ext cx="3710113" cy="637762"/>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Aggregating customer data, can become complex.</a:t>
            </a:r>
          </a:p>
        </p:txBody>
      </p:sp>
      <p:sp>
        <p:nvSpPr>
          <p:cNvPr id="7" name="Folded Corner 8">
            <a:extLst>
              <a:ext uri="{FF2B5EF4-FFF2-40B4-BE49-F238E27FC236}">
                <a16:creationId xmlns:a16="http://schemas.microsoft.com/office/drawing/2014/main" id="{5171B01B-E68F-1337-7460-F8F39FCFF0E5}"/>
              </a:ext>
            </a:extLst>
          </p:cNvPr>
          <p:cNvSpPr/>
          <p:nvPr/>
        </p:nvSpPr>
        <p:spPr>
          <a:xfrm>
            <a:off x="5274604" y="1795302"/>
            <a:ext cx="3273170" cy="145050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Deploying multiple copies of your infrastructure components will likely involve a substantial increase in the cost of operating your solution.</a:t>
            </a:r>
          </a:p>
        </p:txBody>
      </p:sp>
      <p:sp>
        <p:nvSpPr>
          <p:cNvPr id="4" name="Folded Corner 8">
            <a:extLst>
              <a:ext uri="{FF2B5EF4-FFF2-40B4-BE49-F238E27FC236}">
                <a16:creationId xmlns:a16="http://schemas.microsoft.com/office/drawing/2014/main" id="{1A6DBC01-6AE7-F427-2758-1E9B3EDBD208}"/>
              </a:ext>
            </a:extLst>
          </p:cNvPr>
          <p:cNvSpPr/>
          <p:nvPr/>
        </p:nvSpPr>
        <p:spPr>
          <a:xfrm>
            <a:off x="6049739" y="3795828"/>
            <a:ext cx="3273170" cy="193637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Different stamps might need to be on different versions of your solution at the same time. This requires careful management of updates and version control across stamps</a:t>
            </a:r>
          </a:p>
        </p:txBody>
      </p:sp>
    </p:spTree>
    <p:extLst>
      <p:ext uri="{BB962C8B-B14F-4D97-AF65-F5344CB8AC3E}">
        <p14:creationId xmlns:p14="http://schemas.microsoft.com/office/powerpoint/2010/main" val="4171616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955602" y="703193"/>
            <a:ext cx="2280795"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Deployment Stamps</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890187" y="1478998"/>
            <a:ext cx="2280795" cy="4499772"/>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If certain components of your system cannot or should not scale beyond a specific number of customers or requests, the Deployment Stamp pattern allows you to scale out by deploying multiple instances (stamps) of your solution </a:t>
            </a:r>
          </a:p>
        </p:txBody>
      </p:sp>
      <p:sp>
        <p:nvSpPr>
          <p:cNvPr id="4" name="Folded Corner 10">
            <a:extLst>
              <a:ext uri="{FF2B5EF4-FFF2-40B4-BE49-F238E27FC236}">
                <a16:creationId xmlns:a16="http://schemas.microsoft.com/office/drawing/2014/main" id="{A3DA6910-787B-977A-6D9C-FDDF0152896F}"/>
              </a:ext>
            </a:extLst>
          </p:cNvPr>
          <p:cNvSpPr/>
          <p:nvPr/>
        </p:nvSpPr>
        <p:spPr>
          <a:xfrm>
            <a:off x="4504902" y="2586572"/>
            <a:ext cx="3304041" cy="1692351"/>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there is a requirement to separate certain tenants from others due to security concerns or compliance requirements.</a:t>
            </a:r>
          </a:p>
        </p:txBody>
      </p:sp>
      <p:sp>
        <p:nvSpPr>
          <p:cNvPr id="5" name="Folded Corner 10">
            <a:extLst>
              <a:ext uri="{FF2B5EF4-FFF2-40B4-BE49-F238E27FC236}">
                <a16:creationId xmlns:a16="http://schemas.microsoft.com/office/drawing/2014/main" id="{803CF998-8920-E3CC-B6FD-63B43A354996}"/>
              </a:ext>
            </a:extLst>
          </p:cNvPr>
          <p:cNvSpPr/>
          <p:nvPr/>
        </p:nvSpPr>
        <p:spPr>
          <a:xfrm>
            <a:off x="8142863" y="1528959"/>
            <a:ext cx="2238947" cy="2624336"/>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For applications that need to be deployed across multiple regions, each tenant's data and traffic can be directed to a specific region</a:t>
            </a:r>
          </a:p>
        </p:txBody>
      </p:sp>
      <p:sp>
        <p:nvSpPr>
          <p:cNvPr id="7" name="Folded Corner 10">
            <a:extLst>
              <a:ext uri="{FF2B5EF4-FFF2-40B4-BE49-F238E27FC236}">
                <a16:creationId xmlns:a16="http://schemas.microsoft.com/office/drawing/2014/main" id="{FC198E73-6DF0-B351-3406-D9A5274C36D6}"/>
              </a:ext>
            </a:extLst>
          </p:cNvPr>
          <p:cNvSpPr/>
          <p:nvPr/>
        </p:nvSpPr>
        <p:spPr>
          <a:xfrm>
            <a:off x="5438540" y="4490360"/>
            <a:ext cx="4757435" cy="1692351"/>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If there is a need to have some tenants on different versions of your solution at the same time, the Deployment Stamp pattern allows for this flexibility by deploying different stamps with different versions</a:t>
            </a:r>
          </a:p>
        </p:txBody>
      </p:sp>
    </p:spTree>
    <p:extLst>
      <p:ext uri="{BB962C8B-B14F-4D97-AF65-F5344CB8AC3E}">
        <p14:creationId xmlns:p14="http://schemas.microsoft.com/office/powerpoint/2010/main" val="23401973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Deployment Stamps</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1266" name="Picture 2">
            <a:extLst>
              <a:ext uri="{FF2B5EF4-FFF2-40B4-BE49-F238E27FC236}">
                <a16:creationId xmlns:a16="http://schemas.microsoft.com/office/drawing/2014/main" id="{7AF2599B-4C26-3E8E-1812-2B2A1FEBE1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7219" y="1885902"/>
            <a:ext cx="8202361" cy="3960202"/>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11268" name="Picture 4" descr="Traffic Manager | Microsoft Azure Color">
            <a:extLst>
              <a:ext uri="{FF2B5EF4-FFF2-40B4-BE49-F238E27FC236}">
                <a16:creationId xmlns:a16="http://schemas.microsoft.com/office/drawing/2014/main" id="{901D5D54-8CC7-0EDB-36E3-5A3B5FB7F8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43730" y="5255944"/>
            <a:ext cx="864607" cy="6176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1270" name="Picture 6" descr="Pricing - Front Door | Microsoft Azure">
            <a:extLst>
              <a:ext uri="{FF2B5EF4-FFF2-40B4-BE49-F238E27FC236}">
                <a16:creationId xmlns:a16="http://schemas.microsoft.com/office/drawing/2014/main" id="{4586EAD8-E90D-DFB5-0720-3901C05E20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43731" y="4336529"/>
            <a:ext cx="864607" cy="66785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16880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Bulkhead</a:t>
            </a:r>
          </a:p>
        </p:txBody>
      </p:sp>
      <p:sp>
        <p:nvSpPr>
          <p:cNvPr id="2" name="Folded Corner 8">
            <a:extLst>
              <a:ext uri="{FF2B5EF4-FFF2-40B4-BE49-F238E27FC236}">
                <a16:creationId xmlns:a16="http://schemas.microsoft.com/office/drawing/2014/main" id="{B9D8F14B-2BCE-95D8-5FA6-2703836DE9FB}"/>
              </a:ext>
            </a:extLst>
          </p:cNvPr>
          <p:cNvSpPr/>
          <p:nvPr/>
        </p:nvSpPr>
        <p:spPr>
          <a:xfrm>
            <a:off x="1809114" y="1606242"/>
            <a:ext cx="2731364" cy="449909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Bulkhead pattern is a type of application design that is tolerant of failure. In a bulkhead architecture, elements of an application are isolated into pools so that if one fails, the others will continue to function. It's named after the sectioned partitions (bulkheads) of a ship's hull. If the hull of a ship is compromised, only the damaged section fills with water, which prevents the ship from sinking.</a:t>
            </a:r>
          </a:p>
          <a:p>
            <a:pPr algn="ctr"/>
            <a:endParaRPr lang="en-US" sz="1600" dirty="0">
              <a:solidFill>
                <a:srgbClr val="3A4953"/>
              </a:solidFill>
            </a:endParaRPr>
          </a:p>
        </p:txBody>
      </p:sp>
      <p:pic>
        <p:nvPicPr>
          <p:cNvPr id="14338" name="Picture 2" descr="First diagram of the Bulkhead pattern">
            <a:extLst>
              <a:ext uri="{FF2B5EF4-FFF2-40B4-BE49-F238E27FC236}">
                <a16:creationId xmlns:a16="http://schemas.microsoft.com/office/drawing/2014/main" id="{89142D68-7E05-A577-228A-68F6F1A735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6344" y="1610549"/>
            <a:ext cx="5603380" cy="4219575"/>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23099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86479" y="-2"/>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7612178" y="407176"/>
            <a:ext cx="1746312" cy="50934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1662114" y="344231"/>
            <a:ext cx="8144761"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Archetypes (Categories) of Patterns</a:t>
            </a:r>
          </a:p>
        </p:txBody>
      </p:sp>
      <p:grpSp>
        <p:nvGrpSpPr>
          <p:cNvPr id="51" name="Group 50">
            <a:extLst>
              <a:ext uri="{FF2B5EF4-FFF2-40B4-BE49-F238E27FC236}">
                <a16:creationId xmlns:a16="http://schemas.microsoft.com/office/drawing/2014/main" id="{21D9A695-4007-F54B-2E42-A931A4DF490B}"/>
              </a:ext>
            </a:extLst>
          </p:cNvPr>
          <p:cNvGrpSpPr/>
          <p:nvPr/>
        </p:nvGrpSpPr>
        <p:grpSpPr>
          <a:xfrm>
            <a:off x="866871" y="1931417"/>
            <a:ext cx="3481388" cy="1792929"/>
            <a:chOff x="584201" y="1671639"/>
            <a:chExt cx="3481388" cy="1792929"/>
          </a:xfrm>
        </p:grpSpPr>
        <p:sp>
          <p:nvSpPr>
            <p:cNvPr id="52" name="Rounded Rectangle 11">
              <a:extLst>
                <a:ext uri="{FF2B5EF4-FFF2-40B4-BE49-F238E27FC236}">
                  <a16:creationId xmlns:a16="http://schemas.microsoft.com/office/drawing/2014/main" id="{81F4027D-C006-EAF0-F9A3-4083B4CF6205}"/>
                </a:ext>
              </a:extLst>
            </p:cNvPr>
            <p:cNvSpPr/>
            <p:nvPr/>
          </p:nvSpPr>
          <p:spPr bwMode="auto">
            <a:xfrm>
              <a:off x="584201" y="2017713"/>
              <a:ext cx="3481388" cy="1446855"/>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3" name="TextBox 52">
              <a:extLst>
                <a:ext uri="{FF2B5EF4-FFF2-40B4-BE49-F238E27FC236}">
                  <a16:creationId xmlns:a16="http://schemas.microsoft.com/office/drawing/2014/main" id="{041FF8A4-6728-E4A7-9B67-C3CCC085E4A7}"/>
                </a:ext>
              </a:extLst>
            </p:cNvPr>
            <p:cNvSpPr txBox="1"/>
            <p:nvPr/>
          </p:nvSpPr>
          <p:spPr>
            <a:xfrm>
              <a:off x="904400" y="2514728"/>
              <a:ext cx="2834640"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Data Management</a:t>
              </a:r>
            </a:p>
          </p:txBody>
        </p:sp>
        <p:sp>
          <p:nvSpPr>
            <p:cNvPr id="54" name="Oval 53">
              <a:extLst>
                <a:ext uri="{FF2B5EF4-FFF2-40B4-BE49-F238E27FC236}">
                  <a16:creationId xmlns:a16="http://schemas.microsoft.com/office/drawing/2014/main" id="{97E4F8EF-EC7C-4978-E92C-1E02E683619D}"/>
                </a:ext>
                <a:ext uri="{C183D7F6-B498-43B3-948B-1728B52AA6E4}">
                  <adec:decorative xmlns:adec="http://schemas.microsoft.com/office/drawing/2017/decorative" val="1"/>
                </a:ext>
              </a:extLst>
            </p:cNvPr>
            <p:cNvSpPr/>
            <p:nvPr/>
          </p:nvSpPr>
          <p:spPr bwMode="auto">
            <a:xfrm>
              <a:off x="197564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55" name="Graphic 54">
              <a:extLst>
                <a:ext uri="{FF2B5EF4-FFF2-40B4-BE49-F238E27FC236}">
                  <a16:creationId xmlns:a16="http://schemas.microsoft.com/office/drawing/2014/main" id="{D7C1B663-ABE2-8D25-1CC2-ACB17D75A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389" y="1788174"/>
              <a:ext cx="459073" cy="459073"/>
            </a:xfrm>
            <a:prstGeom prst="rect">
              <a:avLst/>
            </a:prstGeom>
          </p:spPr>
        </p:pic>
      </p:grpSp>
      <p:grpSp>
        <p:nvGrpSpPr>
          <p:cNvPr id="61" name="Group 60">
            <a:extLst>
              <a:ext uri="{FF2B5EF4-FFF2-40B4-BE49-F238E27FC236}">
                <a16:creationId xmlns:a16="http://schemas.microsoft.com/office/drawing/2014/main" id="{C6639E43-498F-7778-F441-B409CFD8EC45}"/>
              </a:ext>
            </a:extLst>
          </p:cNvPr>
          <p:cNvGrpSpPr/>
          <p:nvPr/>
        </p:nvGrpSpPr>
        <p:grpSpPr>
          <a:xfrm>
            <a:off x="6607698" y="4113514"/>
            <a:ext cx="3481388" cy="1792929"/>
            <a:chOff x="4355306" y="3810640"/>
            <a:chExt cx="3481388" cy="1792929"/>
          </a:xfrm>
        </p:grpSpPr>
        <p:sp>
          <p:nvSpPr>
            <p:cNvPr id="62" name="Rounded Rectangle 11">
              <a:extLst>
                <a:ext uri="{FF2B5EF4-FFF2-40B4-BE49-F238E27FC236}">
                  <a16:creationId xmlns:a16="http://schemas.microsoft.com/office/drawing/2014/main" id="{968DAFEB-2391-EDED-3276-0B6C9A4E95FE}"/>
                </a:ext>
              </a:extLst>
            </p:cNvPr>
            <p:cNvSpPr/>
            <p:nvPr/>
          </p:nvSpPr>
          <p:spPr bwMode="auto">
            <a:xfrm>
              <a:off x="4355306" y="4156715"/>
              <a:ext cx="3481388" cy="144685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3" name="TextBox 62">
              <a:extLst>
                <a:ext uri="{FF2B5EF4-FFF2-40B4-BE49-F238E27FC236}">
                  <a16:creationId xmlns:a16="http://schemas.microsoft.com/office/drawing/2014/main" id="{3027BC46-95EE-3ABD-06DE-266BBA60C89A}"/>
                </a:ext>
              </a:extLst>
            </p:cNvPr>
            <p:cNvSpPr txBox="1"/>
            <p:nvPr/>
          </p:nvSpPr>
          <p:spPr>
            <a:xfrm>
              <a:off x="4677378" y="4653729"/>
              <a:ext cx="2834640"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Security</a:t>
              </a:r>
            </a:p>
          </p:txBody>
        </p:sp>
        <p:sp>
          <p:nvSpPr>
            <p:cNvPr id="64" name="Oval 63">
              <a:extLst>
                <a:ext uri="{FF2B5EF4-FFF2-40B4-BE49-F238E27FC236}">
                  <a16:creationId xmlns:a16="http://schemas.microsoft.com/office/drawing/2014/main" id="{58BC2043-363D-7B3B-274D-E2F46B9F1324}"/>
                </a:ext>
                <a:ext uri="{C183D7F6-B498-43B3-948B-1728B52AA6E4}">
                  <adec:decorative xmlns:adec="http://schemas.microsoft.com/office/drawing/2017/decorative" val="1"/>
                </a:ext>
              </a:extLst>
            </p:cNvPr>
            <p:cNvSpPr/>
            <p:nvPr/>
          </p:nvSpPr>
          <p:spPr bwMode="auto">
            <a:xfrm>
              <a:off x="5748623" y="3810640"/>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65" name="Graphic 64">
              <a:extLst>
                <a:ext uri="{FF2B5EF4-FFF2-40B4-BE49-F238E27FC236}">
                  <a16:creationId xmlns:a16="http://schemas.microsoft.com/office/drawing/2014/main" id="{96A2225B-13A1-B833-FDEC-FA6BB07E2E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87660" y="3950730"/>
              <a:ext cx="424668" cy="424668"/>
            </a:xfrm>
            <a:prstGeom prst="rect">
              <a:avLst/>
            </a:prstGeom>
          </p:spPr>
        </p:pic>
      </p:grpSp>
      <p:grpSp>
        <p:nvGrpSpPr>
          <p:cNvPr id="66" name="Group 65">
            <a:extLst>
              <a:ext uri="{FF2B5EF4-FFF2-40B4-BE49-F238E27FC236}">
                <a16:creationId xmlns:a16="http://schemas.microsoft.com/office/drawing/2014/main" id="{3F5F4648-0DF9-6714-4C8D-516226F6699E}"/>
              </a:ext>
            </a:extLst>
          </p:cNvPr>
          <p:cNvGrpSpPr/>
          <p:nvPr/>
        </p:nvGrpSpPr>
        <p:grpSpPr>
          <a:xfrm>
            <a:off x="2835799" y="4113514"/>
            <a:ext cx="3481388" cy="1792930"/>
            <a:chOff x="583407" y="3810640"/>
            <a:chExt cx="3481388" cy="1792930"/>
          </a:xfrm>
        </p:grpSpPr>
        <p:sp>
          <p:nvSpPr>
            <p:cNvPr id="67" name="Rounded Rectangle 11">
              <a:extLst>
                <a:ext uri="{FF2B5EF4-FFF2-40B4-BE49-F238E27FC236}">
                  <a16:creationId xmlns:a16="http://schemas.microsoft.com/office/drawing/2014/main" id="{EA24B292-4EA8-AA3F-69B5-8883E4FA346D}"/>
                </a:ext>
              </a:extLst>
            </p:cNvPr>
            <p:cNvSpPr/>
            <p:nvPr/>
          </p:nvSpPr>
          <p:spPr bwMode="auto">
            <a:xfrm>
              <a:off x="583407" y="4156715"/>
              <a:ext cx="3481388" cy="1446855"/>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8" name="TextBox 67">
              <a:extLst>
                <a:ext uri="{FF2B5EF4-FFF2-40B4-BE49-F238E27FC236}">
                  <a16:creationId xmlns:a16="http://schemas.microsoft.com/office/drawing/2014/main" id="{08B41679-CAD5-2868-4F22-098175B3AED0}"/>
                </a:ext>
              </a:extLst>
            </p:cNvPr>
            <p:cNvSpPr txBox="1"/>
            <p:nvPr/>
          </p:nvSpPr>
          <p:spPr>
            <a:xfrm>
              <a:off x="903606" y="4653729"/>
              <a:ext cx="2834640"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Reliability	</a:t>
              </a:r>
            </a:p>
          </p:txBody>
        </p:sp>
        <p:sp>
          <p:nvSpPr>
            <p:cNvPr id="69" name="Oval 68">
              <a:extLst>
                <a:ext uri="{FF2B5EF4-FFF2-40B4-BE49-F238E27FC236}">
                  <a16:creationId xmlns:a16="http://schemas.microsoft.com/office/drawing/2014/main" id="{4FFA69BC-9DD8-4F68-35A2-294221579326}"/>
                </a:ext>
                <a:ext uri="{C183D7F6-B498-43B3-948B-1728B52AA6E4}">
                  <adec:decorative xmlns:adec="http://schemas.microsoft.com/office/drawing/2017/decorative" val="1"/>
                </a:ext>
              </a:extLst>
            </p:cNvPr>
            <p:cNvSpPr/>
            <p:nvPr/>
          </p:nvSpPr>
          <p:spPr bwMode="auto">
            <a:xfrm>
              <a:off x="1974851" y="3810640"/>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70" name="Graphic 69">
              <a:extLst>
                <a:ext uri="{FF2B5EF4-FFF2-40B4-BE49-F238E27FC236}">
                  <a16:creationId xmlns:a16="http://schemas.microsoft.com/office/drawing/2014/main" id="{8DE1D965-81BC-0FD5-4E95-A9BB8E7D950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091389" y="3952577"/>
              <a:ext cx="459073" cy="459073"/>
            </a:xfrm>
            <a:prstGeom prst="rect">
              <a:avLst/>
            </a:prstGeom>
          </p:spPr>
        </p:pic>
      </p:grpSp>
      <p:grpSp>
        <p:nvGrpSpPr>
          <p:cNvPr id="71" name="Group 70">
            <a:extLst>
              <a:ext uri="{FF2B5EF4-FFF2-40B4-BE49-F238E27FC236}">
                <a16:creationId xmlns:a16="http://schemas.microsoft.com/office/drawing/2014/main" id="{380DA08E-2224-19BD-4AF4-E2E447DE6E55}"/>
              </a:ext>
            </a:extLst>
          </p:cNvPr>
          <p:cNvGrpSpPr/>
          <p:nvPr/>
        </p:nvGrpSpPr>
        <p:grpSpPr>
          <a:xfrm>
            <a:off x="8408065" y="1931417"/>
            <a:ext cx="3481388" cy="1792927"/>
            <a:chOff x="8125395" y="1671639"/>
            <a:chExt cx="3481388" cy="1792927"/>
          </a:xfrm>
        </p:grpSpPr>
        <p:sp>
          <p:nvSpPr>
            <p:cNvPr id="72" name="Rounded Rectangle 11">
              <a:extLst>
                <a:ext uri="{FF2B5EF4-FFF2-40B4-BE49-F238E27FC236}">
                  <a16:creationId xmlns:a16="http://schemas.microsoft.com/office/drawing/2014/main" id="{C7B1A1B6-EEC4-3F86-FA3F-90047E427EFE}"/>
                </a:ext>
              </a:extLst>
            </p:cNvPr>
            <p:cNvSpPr/>
            <p:nvPr/>
          </p:nvSpPr>
          <p:spPr bwMode="auto">
            <a:xfrm>
              <a:off x="8125395" y="2017713"/>
              <a:ext cx="3481388" cy="1446853"/>
            </a:xfrm>
            <a:prstGeom prst="roundRect">
              <a:avLst>
                <a:gd name="adj" fmla="val 14483"/>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3" name="TextBox 72">
              <a:extLst>
                <a:ext uri="{FF2B5EF4-FFF2-40B4-BE49-F238E27FC236}">
                  <a16:creationId xmlns:a16="http://schemas.microsoft.com/office/drawing/2014/main" id="{7C25E98D-DA23-450F-229D-15D74A6E72F1}"/>
                </a:ext>
              </a:extLst>
            </p:cNvPr>
            <p:cNvSpPr txBox="1"/>
            <p:nvPr/>
          </p:nvSpPr>
          <p:spPr>
            <a:xfrm>
              <a:off x="8452960" y="2514728"/>
              <a:ext cx="2834640"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Messaging</a:t>
              </a:r>
            </a:p>
          </p:txBody>
        </p:sp>
        <p:sp>
          <p:nvSpPr>
            <p:cNvPr id="74" name="Oval 73">
              <a:extLst>
                <a:ext uri="{FF2B5EF4-FFF2-40B4-BE49-F238E27FC236}">
                  <a16:creationId xmlns:a16="http://schemas.microsoft.com/office/drawing/2014/main" id="{82706308-7AC4-000E-6519-DF37CB64C7CA}"/>
                </a:ext>
                <a:ext uri="{C183D7F6-B498-43B3-948B-1728B52AA6E4}">
                  <adec:decorative xmlns:adec="http://schemas.microsoft.com/office/drawing/2017/decorative" val="1"/>
                </a:ext>
              </a:extLst>
            </p:cNvPr>
            <p:cNvSpPr/>
            <p:nvPr/>
          </p:nvSpPr>
          <p:spPr bwMode="auto">
            <a:xfrm>
              <a:off x="952420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75" name="Graphic 74">
              <a:extLst>
                <a:ext uri="{FF2B5EF4-FFF2-40B4-BE49-F238E27FC236}">
                  <a16:creationId xmlns:a16="http://schemas.microsoft.com/office/drawing/2014/main" id="{0A989733-C8DA-418E-8C0C-C30CF7010AB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635758" y="1788174"/>
              <a:ext cx="459073" cy="459073"/>
            </a:xfrm>
            <a:prstGeom prst="rect">
              <a:avLst/>
            </a:prstGeom>
          </p:spPr>
        </p:pic>
      </p:grpSp>
      <p:grpSp>
        <p:nvGrpSpPr>
          <p:cNvPr id="76" name="Group 75">
            <a:extLst>
              <a:ext uri="{FF2B5EF4-FFF2-40B4-BE49-F238E27FC236}">
                <a16:creationId xmlns:a16="http://schemas.microsoft.com/office/drawing/2014/main" id="{1E8CA64F-FF97-245A-C294-B8DECE97C0B2}"/>
              </a:ext>
            </a:extLst>
          </p:cNvPr>
          <p:cNvGrpSpPr/>
          <p:nvPr/>
        </p:nvGrpSpPr>
        <p:grpSpPr>
          <a:xfrm>
            <a:off x="4638770" y="1931417"/>
            <a:ext cx="3481388" cy="1792928"/>
            <a:chOff x="4356100" y="1671639"/>
            <a:chExt cx="3481388" cy="1792928"/>
          </a:xfrm>
        </p:grpSpPr>
        <p:sp>
          <p:nvSpPr>
            <p:cNvPr id="77" name="Rounded Rectangle 11">
              <a:extLst>
                <a:ext uri="{FF2B5EF4-FFF2-40B4-BE49-F238E27FC236}">
                  <a16:creationId xmlns:a16="http://schemas.microsoft.com/office/drawing/2014/main" id="{2CA03E2C-E5C7-3E13-F97D-EB103CB16951}"/>
                </a:ext>
              </a:extLst>
            </p:cNvPr>
            <p:cNvSpPr/>
            <p:nvPr/>
          </p:nvSpPr>
          <p:spPr bwMode="auto">
            <a:xfrm>
              <a:off x="4356100" y="2017713"/>
              <a:ext cx="3481388" cy="144685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8" name="TextBox 77">
              <a:extLst>
                <a:ext uri="{FF2B5EF4-FFF2-40B4-BE49-F238E27FC236}">
                  <a16:creationId xmlns:a16="http://schemas.microsoft.com/office/drawing/2014/main" id="{38C6E584-32BB-D58F-F471-03FA96F0117E}"/>
                </a:ext>
              </a:extLst>
            </p:cNvPr>
            <p:cNvSpPr txBox="1"/>
            <p:nvPr/>
          </p:nvSpPr>
          <p:spPr>
            <a:xfrm>
              <a:off x="4678172" y="2514728"/>
              <a:ext cx="283464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Design &amp; Implementation</a:t>
              </a:r>
            </a:p>
          </p:txBody>
        </p:sp>
        <p:sp>
          <p:nvSpPr>
            <p:cNvPr id="79" name="Oval 78">
              <a:extLst>
                <a:ext uri="{FF2B5EF4-FFF2-40B4-BE49-F238E27FC236}">
                  <a16:creationId xmlns:a16="http://schemas.microsoft.com/office/drawing/2014/main" id="{6061628C-31BA-4FD7-3AA6-AEA2497213BF}"/>
                </a:ext>
                <a:ext uri="{C183D7F6-B498-43B3-948B-1728B52AA6E4}">
                  <adec:decorative xmlns:adec="http://schemas.microsoft.com/office/drawing/2017/decorative" val="1"/>
                </a:ext>
              </a:extLst>
            </p:cNvPr>
            <p:cNvSpPr/>
            <p:nvPr/>
          </p:nvSpPr>
          <p:spPr bwMode="auto">
            <a:xfrm>
              <a:off x="5749417"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80" name="Graphic 79">
              <a:extLst>
                <a:ext uri="{FF2B5EF4-FFF2-40B4-BE49-F238E27FC236}">
                  <a16:creationId xmlns:a16="http://schemas.microsoft.com/office/drawing/2014/main" id="{E557338B-99F1-121B-1D4C-DDEB84AE8139}"/>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865955" y="1788174"/>
              <a:ext cx="459073" cy="459073"/>
            </a:xfrm>
            <a:prstGeom prst="rect">
              <a:avLst/>
            </a:prstGeom>
          </p:spPr>
        </p:pic>
      </p:grpSp>
    </p:spTree>
    <p:extLst>
      <p:ext uri="{BB962C8B-B14F-4D97-AF65-F5344CB8AC3E}">
        <p14:creationId xmlns:p14="http://schemas.microsoft.com/office/powerpoint/2010/main" val="3301094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42" presetClass="path" presetSubtype="0" decel="50000" fill="hold" nodeType="withEffect">
                                  <p:stCondLst>
                                    <p:cond delay="200"/>
                                  </p:stCondLst>
                                  <p:childTnLst>
                                    <p:animMotion origin="layout" path="M 5E-6 4.44444E-6 L 0.00131 0.05185 " pathEditMode="relative" rAng="0" ptsTypes="AA">
                                      <p:cBhvr>
                                        <p:cTn id="9" dur="1000" fill="hold"/>
                                        <p:tgtEl>
                                          <p:spTgt spid="51"/>
                                        </p:tgtEl>
                                        <p:attrNameLst>
                                          <p:attrName>ppt_x</p:attrName>
                                          <p:attrName>ppt_y</p:attrName>
                                        </p:attrNameLst>
                                      </p:cBhvr>
                                      <p:rCtr x="65" y="259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fade">
                                      <p:cBhvr>
                                        <p:cTn id="14" dur="500"/>
                                        <p:tgtEl>
                                          <p:spTgt spid="76"/>
                                        </p:tgtEl>
                                      </p:cBhvr>
                                    </p:animEffect>
                                  </p:childTnLst>
                                </p:cTn>
                              </p:par>
                              <p:par>
                                <p:cTn id="15" presetID="42" presetClass="path" presetSubtype="0" decel="50000" fill="hold" nodeType="withEffect">
                                  <p:stCondLst>
                                    <p:cond delay="200"/>
                                  </p:stCondLst>
                                  <p:childTnLst>
                                    <p:animMotion origin="layout" path="M 0 4.44444E-6 L 0 0.05185 " pathEditMode="relative" rAng="0" ptsTypes="AA">
                                      <p:cBhvr>
                                        <p:cTn id="16" dur="1000" fill="hold"/>
                                        <p:tgtEl>
                                          <p:spTgt spid="76"/>
                                        </p:tgtEl>
                                        <p:attrNameLst>
                                          <p:attrName>ppt_x</p:attrName>
                                          <p:attrName>ppt_y</p:attrName>
                                        </p:attrNameLst>
                                      </p:cBhvr>
                                      <p:rCtr x="0" y="259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1"/>
                                        </p:tgtEl>
                                        <p:attrNameLst>
                                          <p:attrName>style.visibility</p:attrName>
                                        </p:attrNameLst>
                                      </p:cBhvr>
                                      <p:to>
                                        <p:strVal val="visible"/>
                                      </p:to>
                                    </p:set>
                                    <p:animEffect transition="in" filter="fade">
                                      <p:cBhvr>
                                        <p:cTn id="21" dur="500"/>
                                        <p:tgtEl>
                                          <p:spTgt spid="71"/>
                                        </p:tgtEl>
                                      </p:cBhvr>
                                    </p:animEffect>
                                  </p:childTnLst>
                                </p:cTn>
                              </p:par>
                              <p:par>
                                <p:cTn id="22" presetID="42" presetClass="path" presetSubtype="0" decel="50000" fill="hold" nodeType="withEffect">
                                  <p:stCondLst>
                                    <p:cond delay="200"/>
                                  </p:stCondLst>
                                  <p:childTnLst>
                                    <p:animMotion origin="layout" path="M -4.58333E-6 4.44444E-6 L -0.00104 0.05439 " pathEditMode="relative" rAng="0" ptsTypes="AA">
                                      <p:cBhvr>
                                        <p:cTn id="23" dur="1000" fill="hold"/>
                                        <p:tgtEl>
                                          <p:spTgt spid="71"/>
                                        </p:tgtEl>
                                        <p:attrNameLst>
                                          <p:attrName>ppt_x</p:attrName>
                                          <p:attrName>ppt_y</p:attrName>
                                        </p:attrNameLst>
                                      </p:cBhvr>
                                      <p:rCtr x="-52" y="2708"/>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fade">
                                      <p:cBhvr>
                                        <p:cTn id="28" dur="500"/>
                                        <p:tgtEl>
                                          <p:spTgt spid="66"/>
                                        </p:tgtEl>
                                      </p:cBhvr>
                                    </p:animEffect>
                                  </p:childTnLst>
                                </p:cTn>
                              </p:par>
                              <p:par>
                                <p:cTn id="29" presetID="42" presetClass="path" presetSubtype="0" decel="50000" fill="hold" nodeType="withEffect">
                                  <p:stCondLst>
                                    <p:cond delay="200"/>
                                  </p:stCondLst>
                                  <p:childTnLst>
                                    <p:animMotion origin="layout" path="M 5E-6 -2.59259E-6 L 0.00052 0.07107 " pathEditMode="relative" rAng="0" ptsTypes="AA">
                                      <p:cBhvr>
                                        <p:cTn id="30" dur="1000" fill="hold"/>
                                        <p:tgtEl>
                                          <p:spTgt spid="66"/>
                                        </p:tgtEl>
                                        <p:attrNameLst>
                                          <p:attrName>ppt_x</p:attrName>
                                          <p:attrName>ppt_y</p:attrName>
                                        </p:attrNameLst>
                                      </p:cBhvr>
                                      <p:rCtr x="26" y="3542"/>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61"/>
                                        </p:tgtEl>
                                        <p:attrNameLst>
                                          <p:attrName>style.visibility</p:attrName>
                                        </p:attrNameLst>
                                      </p:cBhvr>
                                      <p:to>
                                        <p:strVal val="visible"/>
                                      </p:to>
                                    </p:set>
                                    <p:animEffect transition="in" filter="fade">
                                      <p:cBhvr>
                                        <p:cTn id="35" dur="500"/>
                                        <p:tgtEl>
                                          <p:spTgt spid="61"/>
                                        </p:tgtEl>
                                      </p:cBhvr>
                                    </p:animEffect>
                                  </p:childTnLst>
                                </p:cTn>
                              </p:par>
                              <p:par>
                                <p:cTn id="36" presetID="42" presetClass="path" presetSubtype="0" decel="50000" fill="hold" nodeType="withEffect">
                                  <p:stCondLst>
                                    <p:cond delay="200"/>
                                  </p:stCondLst>
                                  <p:childTnLst>
                                    <p:animMotion origin="layout" path="M 0 -2.59259E-6 L 0 0.07107 " pathEditMode="relative" rAng="0" ptsTypes="AA">
                                      <p:cBhvr>
                                        <p:cTn id="37" dur="1000" fill="hold"/>
                                        <p:tgtEl>
                                          <p:spTgt spid="61"/>
                                        </p:tgtEl>
                                        <p:attrNameLst>
                                          <p:attrName>ppt_x</p:attrName>
                                          <p:attrName>ppt_y</p:attrName>
                                        </p:attrNameLst>
                                      </p:cBhvr>
                                      <p:rCtr x="0"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Bulkhead</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822675" y="1418160"/>
            <a:ext cx="3148260" cy="218082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If a service or consumer fails or becomes misconfigured, it can exhaust resources such as connection pools, memory, or CPU. This can prevent other services or consumers from functioning properly</a:t>
            </a:r>
          </a:p>
        </p:txBody>
      </p:sp>
      <p:sp>
        <p:nvSpPr>
          <p:cNvPr id="5" name="Folded Corner 8">
            <a:extLst>
              <a:ext uri="{FF2B5EF4-FFF2-40B4-BE49-F238E27FC236}">
                <a16:creationId xmlns:a16="http://schemas.microsoft.com/office/drawing/2014/main" id="{E7F9DDCD-C986-1D2B-71C7-60445A836A41}"/>
              </a:ext>
            </a:extLst>
          </p:cNvPr>
          <p:cNvSpPr/>
          <p:nvPr/>
        </p:nvSpPr>
        <p:spPr>
          <a:xfrm>
            <a:off x="9009588" y="1492623"/>
            <a:ext cx="1405645" cy="456820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Determine the appropriate level of granularity for bulkheads. For example, you could isolate resources at the service level, consumer level, or even at the tenant level</a:t>
            </a:r>
          </a:p>
        </p:txBody>
      </p:sp>
      <p:sp>
        <p:nvSpPr>
          <p:cNvPr id="9" name="Folded Corner 8">
            <a:extLst>
              <a:ext uri="{FF2B5EF4-FFF2-40B4-BE49-F238E27FC236}">
                <a16:creationId xmlns:a16="http://schemas.microsoft.com/office/drawing/2014/main" id="{A5CE6259-2D28-40E3-5F91-3E514ABC61D4}"/>
              </a:ext>
            </a:extLst>
          </p:cNvPr>
          <p:cNvSpPr/>
          <p:nvPr/>
        </p:nvSpPr>
        <p:spPr>
          <a:xfrm>
            <a:off x="1822675" y="5246336"/>
            <a:ext cx="3710113" cy="637762"/>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Consider Security segmentation concerns between the components</a:t>
            </a:r>
          </a:p>
        </p:txBody>
      </p:sp>
      <p:sp>
        <p:nvSpPr>
          <p:cNvPr id="7" name="Folded Corner 8">
            <a:extLst>
              <a:ext uri="{FF2B5EF4-FFF2-40B4-BE49-F238E27FC236}">
                <a16:creationId xmlns:a16="http://schemas.microsoft.com/office/drawing/2014/main" id="{5171B01B-E68F-1337-7460-F8F39FCFF0E5}"/>
              </a:ext>
            </a:extLst>
          </p:cNvPr>
          <p:cNvSpPr/>
          <p:nvPr/>
        </p:nvSpPr>
        <p:spPr>
          <a:xfrm>
            <a:off x="5274604" y="1795301"/>
            <a:ext cx="3273170" cy="156002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 Implementing the Bulkhead pattern adds complexity to the system. It requires careful planning and management of resource allocation and isolation</a:t>
            </a:r>
          </a:p>
        </p:txBody>
      </p:sp>
      <p:sp>
        <p:nvSpPr>
          <p:cNvPr id="4" name="Folded Corner 8">
            <a:extLst>
              <a:ext uri="{FF2B5EF4-FFF2-40B4-BE49-F238E27FC236}">
                <a16:creationId xmlns:a16="http://schemas.microsoft.com/office/drawing/2014/main" id="{1A6DBC01-6AE7-F427-2758-1E9B3EDBD208}"/>
              </a:ext>
            </a:extLst>
          </p:cNvPr>
          <p:cNvSpPr/>
          <p:nvPr/>
        </p:nvSpPr>
        <p:spPr>
          <a:xfrm>
            <a:off x="5170508" y="3720337"/>
            <a:ext cx="3273170" cy="135060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Services and consumers should be partitioned into different groups based on load and availability requirement</a:t>
            </a:r>
          </a:p>
        </p:txBody>
      </p:sp>
    </p:spTree>
    <p:extLst>
      <p:ext uri="{BB962C8B-B14F-4D97-AF65-F5344CB8AC3E}">
        <p14:creationId xmlns:p14="http://schemas.microsoft.com/office/powerpoint/2010/main" val="2283388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955602" y="703193"/>
            <a:ext cx="2280795"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Bulkhead</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2164564" y="1848334"/>
            <a:ext cx="2280795" cy="364398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If you need to isolate resources used to consume a set of backend services. This is especially important if the application can provide some level of functionality even when one of the services is not responding</a:t>
            </a:r>
          </a:p>
        </p:txBody>
      </p:sp>
      <p:sp>
        <p:nvSpPr>
          <p:cNvPr id="4" name="Folded Corner 10">
            <a:extLst>
              <a:ext uri="{FF2B5EF4-FFF2-40B4-BE49-F238E27FC236}">
                <a16:creationId xmlns:a16="http://schemas.microsoft.com/office/drawing/2014/main" id="{A3DA6910-787B-977A-6D9C-FDDF0152896F}"/>
              </a:ext>
            </a:extLst>
          </p:cNvPr>
          <p:cNvSpPr/>
          <p:nvPr/>
        </p:nvSpPr>
        <p:spPr>
          <a:xfrm>
            <a:off x="6272599" y="1848334"/>
            <a:ext cx="3304041" cy="2203938"/>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are worried about when a service or consumer fails or becomes misconfigured, it can exhaust resources such as connection pools, memory, or CPU.</a:t>
            </a:r>
          </a:p>
        </p:txBody>
      </p:sp>
      <p:sp>
        <p:nvSpPr>
          <p:cNvPr id="7" name="Folded Corner 10">
            <a:extLst>
              <a:ext uri="{FF2B5EF4-FFF2-40B4-BE49-F238E27FC236}">
                <a16:creationId xmlns:a16="http://schemas.microsoft.com/office/drawing/2014/main" id="{FC198E73-6DF0-B351-3406-D9A5274C36D6}"/>
              </a:ext>
            </a:extLst>
          </p:cNvPr>
          <p:cNvSpPr/>
          <p:nvPr/>
        </p:nvSpPr>
        <p:spPr>
          <a:xfrm>
            <a:off x="5180633" y="4610310"/>
            <a:ext cx="4757435" cy="1382902"/>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Deploy services that offer a different quality of service for consuming applications. For example, a high-priority consumer pool can be configured to use high-priority services</a:t>
            </a:r>
          </a:p>
        </p:txBody>
      </p:sp>
    </p:spTree>
    <p:extLst>
      <p:ext uri="{BB962C8B-B14F-4D97-AF65-F5344CB8AC3E}">
        <p14:creationId xmlns:p14="http://schemas.microsoft.com/office/powerpoint/2010/main" val="993775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Bulkhead</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0" name="Picture 9">
            <a:extLst>
              <a:ext uri="{FF2B5EF4-FFF2-40B4-BE49-F238E27FC236}">
                <a16:creationId xmlns:a16="http://schemas.microsoft.com/office/drawing/2014/main" id="{DB76DA45-400A-14C9-1EE1-AFC939136F2F}"/>
              </a:ext>
            </a:extLst>
          </p:cNvPr>
          <p:cNvPicPr>
            <a:picLocks noChangeAspect="1"/>
          </p:cNvPicPr>
          <p:nvPr/>
        </p:nvPicPr>
        <p:blipFill>
          <a:blip r:embed="rId4"/>
          <a:stretch>
            <a:fillRect/>
          </a:stretch>
        </p:blipFill>
        <p:spPr>
          <a:xfrm>
            <a:off x="3040147" y="1689365"/>
            <a:ext cx="6111705" cy="4331750"/>
          </a:xfrm>
          <a:prstGeom prst="roundRect">
            <a:avLst>
              <a:gd name="adj" fmla="val 8732"/>
            </a:avLst>
          </a:prstGeom>
        </p:spPr>
      </p:pic>
      <p:pic>
        <p:nvPicPr>
          <p:cNvPr id="11" name="Picture 6" descr="Azure Kubernetes Service (AKS) Logo PNG Vector (PDF) Free Download">
            <a:extLst>
              <a:ext uri="{FF2B5EF4-FFF2-40B4-BE49-F238E27FC236}">
                <a16:creationId xmlns:a16="http://schemas.microsoft.com/office/drawing/2014/main" id="{0C3D4808-4070-1C16-C53C-CFBEDC770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771873" y="5346532"/>
            <a:ext cx="1113420" cy="9798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6111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Compensating Transaction</a:t>
            </a:r>
          </a:p>
        </p:txBody>
      </p:sp>
      <p:sp>
        <p:nvSpPr>
          <p:cNvPr id="2" name="Folded Corner 8">
            <a:extLst>
              <a:ext uri="{FF2B5EF4-FFF2-40B4-BE49-F238E27FC236}">
                <a16:creationId xmlns:a16="http://schemas.microsoft.com/office/drawing/2014/main" id="{B9D8F14B-2BCE-95D8-5FA6-2703836DE9FB}"/>
              </a:ext>
            </a:extLst>
          </p:cNvPr>
          <p:cNvSpPr/>
          <p:nvPr/>
        </p:nvSpPr>
        <p:spPr>
          <a:xfrm>
            <a:off x="1777414" y="1249424"/>
            <a:ext cx="2731364" cy="494182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solidFill>
                <a:srgbClr val="3A4953"/>
              </a:solidFill>
            </a:endParaRPr>
          </a:p>
          <a:p>
            <a:pPr algn="ctr"/>
            <a:endParaRPr lang="en-US" sz="1600" dirty="0">
              <a:solidFill>
                <a:srgbClr val="3A4953"/>
              </a:solidFill>
            </a:endParaRPr>
          </a:p>
          <a:p>
            <a:pPr algn="ctr"/>
            <a:r>
              <a:rPr lang="en-US" sz="1600" dirty="0">
                <a:solidFill>
                  <a:srgbClr val="3A4953"/>
                </a:solidFill>
              </a:rPr>
              <a:t>When you use an eventually consistent operation that consists of a series of steps, the Compensating Transaction pattern can be useful. Specifically, if one or more of the steps fail, you can use the Compensating Transaction pattern to undo the work that the steps performed. Typically, you find operations that follow the eventual consistency model in cloud-hosted applications that implement complex business processes and workflows.</a:t>
            </a:r>
          </a:p>
          <a:p>
            <a:pPr algn="ctr"/>
            <a:endParaRPr lang="en-US" sz="1600" dirty="0">
              <a:solidFill>
                <a:srgbClr val="3A4953"/>
              </a:solidFill>
            </a:endParaRPr>
          </a:p>
          <a:p>
            <a:pPr algn="ctr"/>
            <a:endParaRPr lang="en-US" sz="1600" dirty="0">
              <a:solidFill>
                <a:srgbClr val="3A4953"/>
              </a:solidFill>
            </a:endParaRPr>
          </a:p>
        </p:txBody>
      </p:sp>
      <p:pic>
        <p:nvPicPr>
          <p:cNvPr id="16386" name="Picture 2" descr="Diagram that shows the steps for creating an itinerary. The steps of the compensating transaction that cancels the itinerary are also shown.">
            <a:extLst>
              <a:ext uri="{FF2B5EF4-FFF2-40B4-BE49-F238E27FC236}">
                <a16:creationId xmlns:a16="http://schemas.microsoft.com/office/drawing/2014/main" id="{9C33AFD3-1915-CE99-A5AB-B50833F55D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2944" y="1960797"/>
            <a:ext cx="5731642" cy="3519075"/>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56761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704953"/>
            <a:ext cx="2397475"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Compensating Transaction</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739293" y="1706115"/>
            <a:ext cx="3148260" cy="252721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It might not be easy to determine when a step in an operation that implements eventual consistency fails. A step might not fail immediately but could get blocked. Implementing a time-out mechanism can help identify such failures</a:t>
            </a:r>
          </a:p>
        </p:txBody>
      </p:sp>
      <p:sp>
        <p:nvSpPr>
          <p:cNvPr id="5" name="Folded Corner 8">
            <a:extLst>
              <a:ext uri="{FF2B5EF4-FFF2-40B4-BE49-F238E27FC236}">
                <a16:creationId xmlns:a16="http://schemas.microsoft.com/office/drawing/2014/main" id="{E7F9DDCD-C986-1D2B-71C7-60445A836A41}"/>
              </a:ext>
            </a:extLst>
          </p:cNvPr>
          <p:cNvSpPr/>
          <p:nvPr/>
        </p:nvSpPr>
        <p:spPr>
          <a:xfrm>
            <a:off x="9009588" y="1492623"/>
            <a:ext cx="1405645" cy="358737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order of the steps in the compensating transaction isn't necessarily the exact opposite of the steps in the original operation.</a:t>
            </a:r>
          </a:p>
        </p:txBody>
      </p:sp>
      <p:sp>
        <p:nvSpPr>
          <p:cNvPr id="9" name="Folded Corner 8">
            <a:extLst>
              <a:ext uri="{FF2B5EF4-FFF2-40B4-BE49-F238E27FC236}">
                <a16:creationId xmlns:a16="http://schemas.microsoft.com/office/drawing/2014/main" id="{A5CE6259-2D28-40E3-5F91-3E514ABC61D4}"/>
              </a:ext>
            </a:extLst>
          </p:cNvPr>
          <p:cNvSpPr/>
          <p:nvPr/>
        </p:nvSpPr>
        <p:spPr>
          <a:xfrm>
            <a:off x="1725789" y="4618712"/>
            <a:ext cx="6955368" cy="1239642"/>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infrastructure handling the steps must be resilient both in the original operation and in the compensating transaction. It should not lose the information required to compensate for a failing step and must reliably monitor the progress of the compensation logic </a:t>
            </a:r>
          </a:p>
        </p:txBody>
      </p:sp>
      <p:sp>
        <p:nvSpPr>
          <p:cNvPr id="7" name="Folded Corner 8">
            <a:extLst>
              <a:ext uri="{FF2B5EF4-FFF2-40B4-BE49-F238E27FC236}">
                <a16:creationId xmlns:a16="http://schemas.microsoft.com/office/drawing/2014/main" id="{5171B01B-E68F-1337-7460-F8F39FCFF0E5}"/>
              </a:ext>
            </a:extLst>
          </p:cNvPr>
          <p:cNvSpPr/>
          <p:nvPr/>
        </p:nvSpPr>
        <p:spPr>
          <a:xfrm>
            <a:off x="5274604" y="1795301"/>
            <a:ext cx="3273170" cy="2347721"/>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Compensation logic is often application-specific and relies on the application having sufficient information to undo the effects of each step in a failed operation. Generalizing this logic can be challenging</a:t>
            </a:r>
          </a:p>
        </p:txBody>
      </p:sp>
    </p:spTree>
    <p:extLst>
      <p:ext uri="{BB962C8B-B14F-4D97-AF65-F5344CB8AC3E}">
        <p14:creationId xmlns:p14="http://schemas.microsoft.com/office/powerpoint/2010/main" val="43582294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03312" y="829431"/>
            <a:ext cx="2585376"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Compensating Transaction</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2164564" y="1848335"/>
            <a:ext cx="2280795" cy="3513888"/>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Use this pattern to undo operations that implement the eventual consistency model. This is particularly useful when you need to maintain data consistency across distributed systems</a:t>
            </a:r>
          </a:p>
        </p:txBody>
      </p:sp>
      <p:sp>
        <p:nvSpPr>
          <p:cNvPr id="4" name="Folded Corner 10">
            <a:extLst>
              <a:ext uri="{FF2B5EF4-FFF2-40B4-BE49-F238E27FC236}">
                <a16:creationId xmlns:a16="http://schemas.microsoft.com/office/drawing/2014/main" id="{A3DA6910-787B-977A-6D9C-FDDF0152896F}"/>
              </a:ext>
            </a:extLst>
          </p:cNvPr>
          <p:cNvSpPr/>
          <p:nvPr/>
        </p:nvSpPr>
        <p:spPr>
          <a:xfrm>
            <a:off x="6272599" y="1848333"/>
            <a:ext cx="3304041" cy="2430589"/>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dealing with long-running transactions that involve multiple steps, the Compensating Transaction pattern can be used to undo the effects of each step if the transaction fails at any point.</a:t>
            </a:r>
          </a:p>
        </p:txBody>
      </p:sp>
      <p:sp>
        <p:nvSpPr>
          <p:cNvPr id="7" name="Folded Corner 10">
            <a:extLst>
              <a:ext uri="{FF2B5EF4-FFF2-40B4-BE49-F238E27FC236}">
                <a16:creationId xmlns:a16="http://schemas.microsoft.com/office/drawing/2014/main" id="{FC198E73-6DF0-B351-3406-D9A5274C36D6}"/>
              </a:ext>
            </a:extLst>
          </p:cNvPr>
          <p:cNvSpPr/>
          <p:nvPr/>
        </p:nvSpPr>
        <p:spPr>
          <a:xfrm>
            <a:off x="5212810" y="4724535"/>
            <a:ext cx="4757435" cy="784688"/>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In cases where manual intervention might be required to recover from a failed step.</a:t>
            </a:r>
          </a:p>
        </p:txBody>
      </p:sp>
    </p:spTree>
    <p:extLst>
      <p:ext uri="{BB962C8B-B14F-4D97-AF65-F5344CB8AC3E}">
        <p14:creationId xmlns:p14="http://schemas.microsoft.com/office/powerpoint/2010/main" val="19284199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707880"/>
            <a:ext cx="2216853" cy="825766"/>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Compensating Transaction</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Azure Solutions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5362" name="Picture 2" descr="Diagram that shows the steps for creating an itinerary. The steps of the compensating transaction that cancels the itinerary are also shown.">
            <a:extLst>
              <a:ext uri="{FF2B5EF4-FFF2-40B4-BE49-F238E27FC236}">
                <a16:creationId xmlns:a16="http://schemas.microsoft.com/office/drawing/2014/main" id="{46A73145-1547-292B-666A-43A532A16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0" y="1714560"/>
            <a:ext cx="7620000" cy="4429125"/>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96715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CA47A-636D-F543-892F-2542BE2E478B}"/>
              </a:ext>
            </a:extLst>
          </p:cNvPr>
          <p:cNvSpPr/>
          <p:nvPr/>
        </p:nvSpPr>
        <p:spPr bwMode="auto">
          <a:xfrm>
            <a:off x="3695898" y="4654414"/>
            <a:ext cx="1967895"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Gatekeeper</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Protect applications and services by using a dedicated host instance to broker requests between clients and the application or service.</a:t>
            </a:r>
          </a:p>
        </p:txBody>
      </p:sp>
      <p:sp>
        <p:nvSpPr>
          <p:cNvPr id="8" name="Rectangle 7">
            <a:extLst>
              <a:ext uri="{FF2B5EF4-FFF2-40B4-BE49-F238E27FC236}">
                <a16:creationId xmlns:a16="http://schemas.microsoft.com/office/drawing/2014/main" id="{4BE62F14-AB9F-B022-2875-BED6E561D988}"/>
              </a:ext>
            </a:extLst>
          </p:cNvPr>
          <p:cNvSpPr/>
          <p:nvPr/>
        </p:nvSpPr>
        <p:spPr bwMode="auto">
          <a:xfrm>
            <a:off x="810102" y="4654414"/>
            <a:ext cx="2002556"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Backends for Frontends</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Create separate backend services to be consumed by specific frontend applications or interfaces. </a:t>
            </a:r>
          </a:p>
        </p:txBody>
      </p:sp>
      <p:sp>
        <p:nvSpPr>
          <p:cNvPr id="9" name="Rectangle 8">
            <a:extLst>
              <a:ext uri="{FF2B5EF4-FFF2-40B4-BE49-F238E27FC236}">
                <a16:creationId xmlns:a16="http://schemas.microsoft.com/office/drawing/2014/main" id="{6C368C6D-2463-FF64-9702-57A77378CF4C}"/>
              </a:ext>
            </a:extLst>
          </p:cNvPr>
          <p:cNvSpPr/>
          <p:nvPr/>
        </p:nvSpPr>
        <p:spPr bwMode="auto">
          <a:xfrm>
            <a:off x="6405798"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Federated Identity</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Delegate authentication to an external identity provider. This can simplify development, minimize the requirement for user administration, and improve the user experience of the application.</a:t>
            </a:r>
          </a:p>
        </p:txBody>
      </p:sp>
      <p:sp>
        <p:nvSpPr>
          <p:cNvPr id="6" name="Rectangle 42">
            <a:extLst>
              <a:ext uri="{FF2B5EF4-FFF2-40B4-BE49-F238E27FC236}">
                <a16:creationId xmlns:a16="http://schemas.microsoft.com/office/drawing/2014/main" id="{C3D9508B-7168-CD0B-CE75-ED6F85145F7B}"/>
              </a:ext>
              <a:ext uri="{C183D7F6-B498-43B3-948B-1728B52AA6E4}">
                <adec:decorative xmlns:adec="http://schemas.microsoft.com/office/drawing/2017/decorative" val="1"/>
              </a:ext>
            </a:extLst>
          </p:cNvPr>
          <p:cNvSpPr/>
          <p:nvPr/>
        </p:nvSpPr>
        <p:spPr bwMode="auto">
          <a:xfrm rot="16200000">
            <a:off x="5923021" y="-817932"/>
            <a:ext cx="495885" cy="8620263"/>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31BE4C9-DF4D-9432-3B79-B3099F51F471}"/>
              </a:ext>
              <a:ext uri="{C183D7F6-B498-43B3-948B-1728B52AA6E4}">
                <adec:decorative xmlns:adec="http://schemas.microsoft.com/office/drawing/2017/decorative" val="1"/>
              </a:ext>
            </a:extLst>
          </p:cNvPr>
          <p:cNvCxnSpPr>
            <a:cxnSpLocks/>
          </p:cNvCxnSpPr>
          <p:nvPr/>
        </p:nvCxnSpPr>
        <p:spPr>
          <a:xfrm>
            <a:off x="4655883" y="3244258"/>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4FE6733B-6DF8-3ECE-C740-6B3B81A119DF}"/>
              </a:ext>
            </a:extLst>
          </p:cNvPr>
          <p:cNvSpPr/>
          <p:nvPr/>
        </p:nvSpPr>
        <p:spPr>
          <a:xfrm>
            <a:off x="4129650" y="1899371"/>
            <a:ext cx="4223547" cy="761788"/>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a:solidFill>
                  <a:srgbClr val="FFFFFF"/>
                </a:solidFill>
                <a:latin typeface="Segoe UI"/>
              </a:rPr>
              <a:t>Security</a:t>
            </a:r>
            <a:endParaRPr lang="en-US" sz="2745" b="1" dirty="0">
              <a:solidFill>
                <a:srgbClr val="FFFFFF"/>
              </a:solidFill>
              <a:latin typeface="Segoe UI"/>
            </a:endParaRPr>
          </a:p>
        </p:txBody>
      </p:sp>
      <p:cxnSp>
        <p:nvCxnSpPr>
          <p:cNvPr id="11" name="Straight Connector 10">
            <a:extLst>
              <a:ext uri="{FF2B5EF4-FFF2-40B4-BE49-F238E27FC236}">
                <a16:creationId xmlns:a16="http://schemas.microsoft.com/office/drawing/2014/main" id="{FB08E9CF-50A2-47CF-30E4-3CAB0409D00B}"/>
              </a:ext>
              <a:ext uri="{C183D7F6-B498-43B3-948B-1728B52AA6E4}">
                <adec:decorative xmlns:adec="http://schemas.microsoft.com/office/drawing/2017/decorative" val="1"/>
              </a:ext>
            </a:extLst>
          </p:cNvPr>
          <p:cNvCxnSpPr>
            <a:cxnSpLocks/>
          </p:cNvCxnSpPr>
          <p:nvPr/>
        </p:nvCxnSpPr>
        <p:spPr>
          <a:xfrm>
            <a:off x="7490858" y="3244256"/>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1489AB12-89FD-F9C2-839F-30DD2EC50461}"/>
              </a:ext>
            </a:extLst>
          </p:cNvPr>
          <p:cNvSpPr/>
          <p:nvPr/>
        </p:nvSpPr>
        <p:spPr bwMode="auto">
          <a:xfrm>
            <a:off x="9374264"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Gateway Offloading</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Offload shared or specialized service functionality to a gateway proxy. </a:t>
            </a:r>
          </a:p>
        </p:txBody>
      </p:sp>
      <p:sp>
        <p:nvSpPr>
          <p:cNvPr id="15" name="Oval 14">
            <a:extLst>
              <a:ext uri="{FF2B5EF4-FFF2-40B4-BE49-F238E27FC236}">
                <a16:creationId xmlns:a16="http://schemas.microsoft.com/office/drawing/2014/main" id="{3C43C428-1B70-77F1-4A5A-5230D191D9E0}"/>
              </a:ext>
            </a:extLst>
          </p:cNvPr>
          <p:cNvSpPr/>
          <p:nvPr/>
        </p:nvSpPr>
        <p:spPr bwMode="auto">
          <a:xfrm>
            <a:off x="7146919"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8" name="Oval 17">
            <a:extLst>
              <a:ext uri="{FF2B5EF4-FFF2-40B4-BE49-F238E27FC236}">
                <a16:creationId xmlns:a16="http://schemas.microsoft.com/office/drawing/2014/main" id="{6796D389-567D-1B87-1E72-BC57B39D29F5}"/>
              </a:ext>
            </a:extLst>
          </p:cNvPr>
          <p:cNvSpPr/>
          <p:nvPr/>
        </p:nvSpPr>
        <p:spPr bwMode="auto">
          <a:xfrm>
            <a:off x="10115385"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1" name="Oval 20">
            <a:extLst>
              <a:ext uri="{FF2B5EF4-FFF2-40B4-BE49-F238E27FC236}">
                <a16:creationId xmlns:a16="http://schemas.microsoft.com/office/drawing/2014/main" id="{77EF0D47-2DEA-CD22-1CA6-5FD04A65BD8F}"/>
              </a:ext>
              <a:ext uri="{C183D7F6-B498-43B3-948B-1728B52AA6E4}">
                <adec:decorative xmlns:adec="http://schemas.microsoft.com/office/drawing/2017/decorative" val="1"/>
              </a:ext>
            </a:extLst>
          </p:cNvPr>
          <p:cNvSpPr/>
          <p:nvPr/>
        </p:nvSpPr>
        <p:spPr bwMode="auto">
          <a:xfrm>
            <a:off x="4314137" y="3758069"/>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4" name="Oval 23">
            <a:extLst>
              <a:ext uri="{FF2B5EF4-FFF2-40B4-BE49-F238E27FC236}">
                <a16:creationId xmlns:a16="http://schemas.microsoft.com/office/drawing/2014/main" id="{1A4F6EFA-16F9-727A-C02E-A2B6D9A99FD6}"/>
              </a:ext>
              <a:ext uri="{C183D7F6-B498-43B3-948B-1728B52AA6E4}">
                <adec:decorative xmlns:adec="http://schemas.microsoft.com/office/drawing/2017/decorative" val="1"/>
              </a:ext>
            </a:extLst>
          </p:cNvPr>
          <p:cNvSpPr/>
          <p:nvPr/>
        </p:nvSpPr>
        <p:spPr bwMode="auto">
          <a:xfrm>
            <a:off x="1480428" y="3757977"/>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4" name="Oval 13">
            <a:extLst>
              <a:ext uri="{FF2B5EF4-FFF2-40B4-BE49-F238E27FC236}">
                <a16:creationId xmlns:a16="http://schemas.microsoft.com/office/drawing/2014/main" id="{C8D0D3A8-25FF-8972-1E2F-86A8663D1620}"/>
              </a:ext>
              <a:ext uri="{C183D7F6-B498-43B3-948B-1728B52AA6E4}">
                <adec:decorative xmlns:adec="http://schemas.microsoft.com/office/drawing/2017/decorative" val="1"/>
              </a:ext>
            </a:extLst>
          </p:cNvPr>
          <p:cNvSpPr/>
          <p:nvPr/>
        </p:nvSpPr>
        <p:spPr bwMode="auto">
          <a:xfrm>
            <a:off x="5768870" y="2758753"/>
            <a:ext cx="654260" cy="654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2" name="Graphic 1">
            <a:extLst>
              <a:ext uri="{FF2B5EF4-FFF2-40B4-BE49-F238E27FC236}">
                <a16:creationId xmlns:a16="http://schemas.microsoft.com/office/drawing/2014/main" id="{61CA78AD-7D84-FF70-F7F5-70A3B4D2B02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83666" y="2873549"/>
            <a:ext cx="424668" cy="424668"/>
          </a:xfrm>
          <a:prstGeom prst="rect">
            <a:avLst/>
          </a:prstGeom>
        </p:spPr>
      </p:pic>
    </p:spTree>
    <p:extLst>
      <p:ext uri="{BB962C8B-B14F-4D97-AF65-F5344CB8AC3E}">
        <p14:creationId xmlns:p14="http://schemas.microsoft.com/office/powerpoint/2010/main" val="74864090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Backends for Frontends</a:t>
            </a:r>
          </a:p>
        </p:txBody>
      </p:sp>
      <p:sp>
        <p:nvSpPr>
          <p:cNvPr id="2" name="Folded Corner 8">
            <a:extLst>
              <a:ext uri="{FF2B5EF4-FFF2-40B4-BE49-F238E27FC236}">
                <a16:creationId xmlns:a16="http://schemas.microsoft.com/office/drawing/2014/main" id="{B9D8F14B-2BCE-95D8-5FA6-2703836DE9FB}"/>
              </a:ext>
            </a:extLst>
          </p:cNvPr>
          <p:cNvSpPr/>
          <p:nvPr/>
        </p:nvSpPr>
        <p:spPr>
          <a:xfrm>
            <a:off x="1777414" y="1249424"/>
            <a:ext cx="2731364" cy="494182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solidFill>
                <a:srgbClr val="3A4953"/>
              </a:solidFill>
            </a:endParaRPr>
          </a:p>
          <a:p>
            <a:pPr algn="ctr"/>
            <a:endParaRPr lang="en-US" sz="1600" dirty="0">
              <a:solidFill>
                <a:srgbClr val="3A4953"/>
              </a:solidFill>
            </a:endParaRPr>
          </a:p>
          <a:p>
            <a:pPr algn="ctr"/>
            <a:r>
              <a:rPr lang="en-US" sz="1600" dirty="0">
                <a:solidFill>
                  <a:srgbClr val="3A4953"/>
                </a:solidFill>
              </a:rPr>
              <a:t>Create separate backend services to be consumed by specific frontend applications or interfaces. This pattern is useful when you want to avoid customizing a single backend for multiple interfaces. </a:t>
            </a:r>
          </a:p>
          <a:p>
            <a:pPr algn="ctr"/>
            <a:endParaRPr lang="en-US" sz="1600" dirty="0">
              <a:solidFill>
                <a:srgbClr val="3A4953"/>
              </a:solidFill>
            </a:endParaRPr>
          </a:p>
        </p:txBody>
      </p:sp>
      <p:pic>
        <p:nvPicPr>
          <p:cNvPr id="18434" name="Picture 2" descr="Diagram of the Backends for Frontends pattern">
            <a:extLst>
              <a:ext uri="{FF2B5EF4-FFF2-40B4-BE49-F238E27FC236}">
                <a16:creationId xmlns:a16="http://schemas.microsoft.com/office/drawing/2014/main" id="{1A05227C-56B7-7249-4DF4-C8DCCFDF74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5519" y="1604282"/>
            <a:ext cx="4395409" cy="4419600"/>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0104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Backends for Frontends</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739293" y="1706114"/>
            <a:ext cx="3148260" cy="291259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Different frontends (e.g., desktop web UI and mobile applications) have varying requirements in terms of screen size, performance, and display limitations. These differences can lead to competing requirements for the backend, making it challenging to serve both interfaces effectively</a:t>
            </a:r>
          </a:p>
        </p:txBody>
      </p:sp>
      <p:sp>
        <p:nvSpPr>
          <p:cNvPr id="5" name="Folded Corner 8">
            <a:extLst>
              <a:ext uri="{FF2B5EF4-FFF2-40B4-BE49-F238E27FC236}">
                <a16:creationId xmlns:a16="http://schemas.microsoft.com/office/drawing/2014/main" id="{E7F9DDCD-C986-1D2B-71C7-60445A836A41}"/>
              </a:ext>
            </a:extLst>
          </p:cNvPr>
          <p:cNvSpPr/>
          <p:nvPr/>
        </p:nvSpPr>
        <p:spPr>
          <a:xfrm>
            <a:off x="9009588" y="1492623"/>
            <a:ext cx="1405645" cy="4332444"/>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BFF pattern reduces the attack surface by limiting the functionality exposed by each backend to only what is necessary for its corresponding frontend. </a:t>
            </a:r>
          </a:p>
        </p:txBody>
      </p:sp>
      <p:sp>
        <p:nvSpPr>
          <p:cNvPr id="9" name="Folded Corner 8">
            <a:extLst>
              <a:ext uri="{FF2B5EF4-FFF2-40B4-BE49-F238E27FC236}">
                <a16:creationId xmlns:a16="http://schemas.microsoft.com/office/drawing/2014/main" id="{A5CE6259-2D28-40E3-5F91-3E514ABC61D4}"/>
              </a:ext>
            </a:extLst>
          </p:cNvPr>
          <p:cNvSpPr/>
          <p:nvPr/>
        </p:nvSpPr>
        <p:spPr>
          <a:xfrm>
            <a:off x="1880701" y="4903319"/>
            <a:ext cx="6955368" cy="118042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BFF pattern introduces segmentation and isolation by creating separate backend services for each frontend. This reduces the surface area of the API and limits lateral movement among different backends, which might expose different capabilities</a:t>
            </a:r>
          </a:p>
        </p:txBody>
      </p:sp>
      <p:sp>
        <p:nvSpPr>
          <p:cNvPr id="7" name="Folded Corner 8">
            <a:extLst>
              <a:ext uri="{FF2B5EF4-FFF2-40B4-BE49-F238E27FC236}">
                <a16:creationId xmlns:a16="http://schemas.microsoft.com/office/drawing/2014/main" id="{5171B01B-E68F-1337-7460-F8F39FCFF0E5}"/>
              </a:ext>
            </a:extLst>
          </p:cNvPr>
          <p:cNvSpPr/>
          <p:nvPr/>
        </p:nvSpPr>
        <p:spPr>
          <a:xfrm>
            <a:off x="5127849" y="2011620"/>
            <a:ext cx="3273170" cy="1896166"/>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backend can become a bottleneck in the development process due to the need to accommodate conflicting update requirements from different frontend teams. </a:t>
            </a:r>
          </a:p>
        </p:txBody>
      </p:sp>
    </p:spTree>
    <p:extLst>
      <p:ext uri="{BB962C8B-B14F-4D97-AF65-F5344CB8AC3E}">
        <p14:creationId xmlns:p14="http://schemas.microsoft.com/office/powerpoint/2010/main" val="30702100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Pattern Deep Dive</a:t>
            </a:r>
          </a:p>
        </p:txBody>
      </p:sp>
      <p:pic>
        <p:nvPicPr>
          <p:cNvPr id="2" name="Picture 1">
            <a:extLst>
              <a:ext uri="{FF2B5EF4-FFF2-40B4-BE49-F238E27FC236}">
                <a16:creationId xmlns:a16="http://schemas.microsoft.com/office/drawing/2014/main" id="{F0444736-0EF5-EB07-3398-3B4004E585D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pic>
        <p:nvPicPr>
          <p:cNvPr id="3" name="Picture 2">
            <a:extLst>
              <a:ext uri="{FF2B5EF4-FFF2-40B4-BE49-F238E27FC236}">
                <a16:creationId xmlns:a16="http://schemas.microsoft.com/office/drawing/2014/main" id="{F1934CF8-F18E-E57D-5E3F-F63692AFE0C3}"/>
              </a:ext>
            </a:extLst>
          </p:cNvPr>
          <p:cNvPicPr>
            <a:picLocks noChangeAspect="1"/>
          </p:cNvPicPr>
          <p:nvPr/>
        </p:nvPicPr>
        <p:blipFill>
          <a:blip r:embed="rId3">
            <a:alphaModFix amt="20000"/>
          </a:blip>
          <a:stretch>
            <a:fillRect/>
          </a:stretch>
        </p:blipFill>
        <p:spPr>
          <a:xfrm rot="11845735">
            <a:off x="-1050336" y="-356685"/>
            <a:ext cx="7798855" cy="8068631"/>
          </a:xfrm>
          <a:prstGeom prst="rect">
            <a:avLst/>
          </a:prstGeom>
        </p:spPr>
      </p:pic>
    </p:spTree>
    <p:extLst>
      <p:ext uri="{BB962C8B-B14F-4D97-AF65-F5344CB8AC3E}">
        <p14:creationId xmlns:p14="http://schemas.microsoft.com/office/powerpoint/2010/main" val="45301252"/>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03312" y="829431"/>
            <a:ext cx="2585376"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Backends for Frontends</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975903" y="1259397"/>
            <a:ext cx="2280795" cy="4921879"/>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different types of clients, such as mobile applications and desktop web browsers, require different payload sizes or interaction patterns, the BFF pattern is useful. It allows you to create separate backends for each client, which expose an optimal interface for that client </a:t>
            </a:r>
          </a:p>
        </p:txBody>
      </p:sp>
      <p:sp>
        <p:nvSpPr>
          <p:cNvPr id="4" name="Folded Corner 10">
            <a:extLst>
              <a:ext uri="{FF2B5EF4-FFF2-40B4-BE49-F238E27FC236}">
                <a16:creationId xmlns:a16="http://schemas.microsoft.com/office/drawing/2014/main" id="{A3DA6910-787B-977A-6D9C-FDDF0152896F}"/>
              </a:ext>
            </a:extLst>
          </p:cNvPr>
          <p:cNvSpPr/>
          <p:nvPr/>
        </p:nvSpPr>
        <p:spPr>
          <a:xfrm>
            <a:off x="6024567" y="1967083"/>
            <a:ext cx="3304041" cy="2193089"/>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If the backend service becomes a bottleneck due to conflicting update requirements from different frontend teams, the BFF pattern can help.</a:t>
            </a:r>
          </a:p>
        </p:txBody>
      </p:sp>
      <p:sp>
        <p:nvSpPr>
          <p:cNvPr id="7" name="Folded Corner 10">
            <a:extLst>
              <a:ext uri="{FF2B5EF4-FFF2-40B4-BE49-F238E27FC236}">
                <a16:creationId xmlns:a16="http://schemas.microsoft.com/office/drawing/2014/main" id="{FC198E73-6DF0-B351-3406-D9A5274C36D6}"/>
              </a:ext>
            </a:extLst>
          </p:cNvPr>
          <p:cNvSpPr/>
          <p:nvPr/>
        </p:nvSpPr>
        <p:spPr>
          <a:xfrm>
            <a:off x="5212810" y="4724535"/>
            <a:ext cx="4757435" cy="784688"/>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tailor security and authorization mechanisms for each frontend</a:t>
            </a:r>
          </a:p>
        </p:txBody>
      </p:sp>
    </p:spTree>
    <p:extLst>
      <p:ext uri="{BB962C8B-B14F-4D97-AF65-F5344CB8AC3E}">
        <p14:creationId xmlns:p14="http://schemas.microsoft.com/office/powerpoint/2010/main" val="3371431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2216853"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Backends for Frontends</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7412" name="Picture 4" descr="How to connect frontend and backend with vnet integration and ...">
            <a:extLst>
              <a:ext uri="{FF2B5EF4-FFF2-40B4-BE49-F238E27FC236}">
                <a16:creationId xmlns:a16="http://schemas.microsoft.com/office/drawing/2014/main" id="{6CA72E97-CB1F-F71C-F5EB-37660F2F2D1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261" y="1671020"/>
            <a:ext cx="7991475" cy="2950368"/>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5" name="Picture 4" descr="How to connect frontend and backend with vnet integration and ...">
            <a:extLst>
              <a:ext uri="{FF2B5EF4-FFF2-40B4-BE49-F238E27FC236}">
                <a16:creationId xmlns:a16="http://schemas.microsoft.com/office/drawing/2014/main" id="{CFAC9143-B960-F7DD-AAB8-BD2754562E5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0260" y="3720337"/>
            <a:ext cx="7991475" cy="2160524"/>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26066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Gatekeeper</a:t>
            </a:r>
          </a:p>
        </p:txBody>
      </p:sp>
      <p:sp>
        <p:nvSpPr>
          <p:cNvPr id="2" name="Folded Corner 8">
            <a:extLst>
              <a:ext uri="{FF2B5EF4-FFF2-40B4-BE49-F238E27FC236}">
                <a16:creationId xmlns:a16="http://schemas.microsoft.com/office/drawing/2014/main" id="{B9D8F14B-2BCE-95D8-5FA6-2703836DE9FB}"/>
              </a:ext>
            </a:extLst>
          </p:cNvPr>
          <p:cNvSpPr/>
          <p:nvPr/>
        </p:nvSpPr>
        <p:spPr>
          <a:xfrm>
            <a:off x="1777414" y="1249424"/>
            <a:ext cx="2731364" cy="494182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solidFill>
                <a:srgbClr val="3A4953"/>
              </a:solidFill>
            </a:endParaRPr>
          </a:p>
          <a:p>
            <a:pPr algn="ctr"/>
            <a:endParaRPr lang="en-US" sz="1600" dirty="0">
              <a:solidFill>
                <a:srgbClr val="3A4953"/>
              </a:solidFill>
            </a:endParaRPr>
          </a:p>
          <a:p>
            <a:pPr algn="ctr"/>
            <a:r>
              <a:rPr lang="en-US" sz="1600" dirty="0">
                <a:solidFill>
                  <a:srgbClr val="3A4953"/>
                </a:solidFill>
              </a:rPr>
              <a:t>Protect applications and services by using a dedicated host instance to broker requests between clients and the application or service. The broker validates and sanitizes the requests and can provide an additional layer of security and limit the system's attack surface.</a:t>
            </a:r>
          </a:p>
          <a:p>
            <a:pPr algn="ctr"/>
            <a:endParaRPr lang="en-US" sz="1600" dirty="0">
              <a:solidFill>
                <a:srgbClr val="3A4953"/>
              </a:solidFill>
            </a:endParaRPr>
          </a:p>
          <a:p>
            <a:pPr algn="ctr"/>
            <a:endParaRPr lang="en-US" sz="1600" dirty="0">
              <a:solidFill>
                <a:srgbClr val="3A4953"/>
              </a:solidFill>
            </a:endParaRPr>
          </a:p>
        </p:txBody>
      </p:sp>
      <p:pic>
        <p:nvPicPr>
          <p:cNvPr id="20482" name="Picture 2" descr="High-level overview of this pattern">
            <a:extLst>
              <a:ext uri="{FF2B5EF4-FFF2-40B4-BE49-F238E27FC236}">
                <a16:creationId xmlns:a16="http://schemas.microsoft.com/office/drawing/2014/main" id="{4922E302-B9B3-39A9-34CB-A2EDEA51EE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45315" y="2397245"/>
            <a:ext cx="5606900" cy="2667520"/>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83875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Gatekeeper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739293" y="1706114"/>
            <a:ext cx="3148260" cy="2956354"/>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gatekeeper instance could become a single point of failure. If the gatekeeper fails, it can disrupt the entire system. To mitigate this, consider deploying redundant instances and using an autoscaling mechanism to ensure capacity and maintain availability </a:t>
            </a:r>
          </a:p>
        </p:txBody>
      </p:sp>
      <p:sp>
        <p:nvSpPr>
          <p:cNvPr id="5" name="Folded Corner 8">
            <a:extLst>
              <a:ext uri="{FF2B5EF4-FFF2-40B4-BE49-F238E27FC236}">
                <a16:creationId xmlns:a16="http://schemas.microsoft.com/office/drawing/2014/main" id="{E7F9DDCD-C986-1D2B-71C7-60445A836A41}"/>
              </a:ext>
            </a:extLst>
          </p:cNvPr>
          <p:cNvSpPr/>
          <p:nvPr/>
        </p:nvSpPr>
        <p:spPr>
          <a:xfrm>
            <a:off x="8726312" y="1492623"/>
            <a:ext cx="1688922" cy="277457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gatekeeper should not have access to the credentials or keys used by the trusted host to access storage and services.</a:t>
            </a:r>
          </a:p>
        </p:txBody>
      </p:sp>
      <p:sp>
        <p:nvSpPr>
          <p:cNvPr id="9" name="Folded Corner 8">
            <a:extLst>
              <a:ext uri="{FF2B5EF4-FFF2-40B4-BE49-F238E27FC236}">
                <a16:creationId xmlns:a16="http://schemas.microsoft.com/office/drawing/2014/main" id="{A5CE6259-2D28-40E3-5F91-3E514ABC61D4}"/>
              </a:ext>
            </a:extLst>
          </p:cNvPr>
          <p:cNvSpPr/>
          <p:nvPr/>
        </p:nvSpPr>
        <p:spPr>
          <a:xfrm>
            <a:off x="1880701" y="4903319"/>
            <a:ext cx="6955368" cy="130557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Implementing the gatekeeper pattern adds complexity to the system architecture. It requires careful design to ensure that the gatekeeper effectively validates and sanitizes requests without becoming a bottleneck or introducing new vulnerabilities</a:t>
            </a:r>
          </a:p>
        </p:txBody>
      </p:sp>
      <p:sp>
        <p:nvSpPr>
          <p:cNvPr id="7" name="Folded Corner 8">
            <a:extLst>
              <a:ext uri="{FF2B5EF4-FFF2-40B4-BE49-F238E27FC236}">
                <a16:creationId xmlns:a16="http://schemas.microsoft.com/office/drawing/2014/main" id="{5171B01B-E68F-1337-7460-F8F39FCFF0E5}"/>
              </a:ext>
            </a:extLst>
          </p:cNvPr>
          <p:cNvSpPr/>
          <p:nvPr/>
        </p:nvSpPr>
        <p:spPr>
          <a:xfrm>
            <a:off x="5127849" y="2011620"/>
            <a:ext cx="3273170" cy="154438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Adding the gatekeeper layer introduces additional processing and network communication, which can impact the overall performance of the system.</a:t>
            </a:r>
          </a:p>
        </p:txBody>
      </p:sp>
    </p:spTree>
    <p:extLst>
      <p:ext uri="{BB962C8B-B14F-4D97-AF65-F5344CB8AC3E}">
        <p14:creationId xmlns:p14="http://schemas.microsoft.com/office/powerpoint/2010/main" val="16499856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03312" y="829431"/>
            <a:ext cx="2585376"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Gatekeeper</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975903" y="1259397"/>
            <a:ext cx="2280795" cy="4712425"/>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your application handles sensitive information that requires a high degree of protection from malicious attacks, the Gatekeeper pattern is beneficial. It acts as an intermediary that validates and sanitizes requests before they reach the trusted host, thereby protecting sensitive data </a:t>
            </a:r>
          </a:p>
        </p:txBody>
      </p:sp>
      <p:sp>
        <p:nvSpPr>
          <p:cNvPr id="4" name="Folded Corner 10">
            <a:extLst>
              <a:ext uri="{FF2B5EF4-FFF2-40B4-BE49-F238E27FC236}">
                <a16:creationId xmlns:a16="http://schemas.microsoft.com/office/drawing/2014/main" id="{A3DA6910-787B-977A-6D9C-FDDF0152896F}"/>
              </a:ext>
            </a:extLst>
          </p:cNvPr>
          <p:cNvSpPr/>
          <p:nvPr/>
        </p:nvSpPr>
        <p:spPr>
          <a:xfrm>
            <a:off x="6024567" y="1967083"/>
            <a:ext cx="3304041" cy="1103495"/>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For applications that perform mission-critical operations that cannot be disrupted.</a:t>
            </a:r>
          </a:p>
        </p:txBody>
      </p:sp>
      <p:sp>
        <p:nvSpPr>
          <p:cNvPr id="5" name="Folded Corner 10">
            <a:extLst>
              <a:ext uri="{FF2B5EF4-FFF2-40B4-BE49-F238E27FC236}">
                <a16:creationId xmlns:a16="http://schemas.microsoft.com/office/drawing/2014/main" id="{090A324F-C256-6540-865D-9E5BC4D90DE7}"/>
              </a:ext>
            </a:extLst>
          </p:cNvPr>
          <p:cNvSpPr/>
          <p:nvPr/>
        </p:nvSpPr>
        <p:spPr>
          <a:xfrm>
            <a:off x="4343677" y="3597073"/>
            <a:ext cx="6158095" cy="2201031"/>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there is a need to perform request validation separately from the main tasks or to centralize this validation to simplify maintenance and administration, the Gatekeeper pattern is appropriate. It ensures that the core validation is done by the gatekeeper, while the trusted hosts might perform additional validation</a:t>
            </a:r>
          </a:p>
        </p:txBody>
      </p:sp>
    </p:spTree>
    <p:extLst>
      <p:ext uri="{BB962C8B-B14F-4D97-AF65-F5344CB8AC3E}">
        <p14:creationId xmlns:p14="http://schemas.microsoft.com/office/powerpoint/2010/main" val="191357935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2216853"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Gatekeeper</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9458" name="Picture 2" descr="sasioglu">
            <a:extLst>
              <a:ext uri="{FF2B5EF4-FFF2-40B4-BE49-F238E27FC236}">
                <a16:creationId xmlns:a16="http://schemas.microsoft.com/office/drawing/2014/main" id="{C6BE8A00-CCCD-FC50-2E7B-8E6C49D69F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7818" y="1730251"/>
            <a:ext cx="8221163" cy="4293631"/>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19460" name="Picture 4" descr="Application Gateway | Microsoft Azure Color">
            <a:extLst>
              <a:ext uri="{FF2B5EF4-FFF2-40B4-BE49-F238E27FC236}">
                <a16:creationId xmlns:a16="http://schemas.microsoft.com/office/drawing/2014/main" id="{F5208536-1C05-3099-D3F3-731F646B1F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04277" y="5211308"/>
            <a:ext cx="869590" cy="81257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7" name="Picture 4" descr="API Management | Microsoft Azure Color">
            <a:extLst>
              <a:ext uri="{FF2B5EF4-FFF2-40B4-BE49-F238E27FC236}">
                <a16:creationId xmlns:a16="http://schemas.microsoft.com/office/drawing/2014/main" id="{3828DDAC-2F59-4813-2E36-48F209722E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638838" y="4395203"/>
            <a:ext cx="915351" cy="56540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9" name="Picture 8" descr="Azure Firewall">
            <a:extLst>
              <a:ext uri="{FF2B5EF4-FFF2-40B4-BE49-F238E27FC236}">
                <a16:creationId xmlns:a16="http://schemas.microsoft.com/office/drawing/2014/main" id="{A4A191B3-A623-A4BE-CFF9-5E5007147C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604277" y="3538176"/>
            <a:ext cx="984475" cy="56540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3965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1904997"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Federated Identity</a:t>
            </a:r>
          </a:p>
        </p:txBody>
      </p:sp>
      <p:sp>
        <p:nvSpPr>
          <p:cNvPr id="2" name="Folded Corner 8">
            <a:extLst>
              <a:ext uri="{FF2B5EF4-FFF2-40B4-BE49-F238E27FC236}">
                <a16:creationId xmlns:a16="http://schemas.microsoft.com/office/drawing/2014/main" id="{B9D8F14B-2BCE-95D8-5FA6-2703836DE9FB}"/>
              </a:ext>
            </a:extLst>
          </p:cNvPr>
          <p:cNvSpPr/>
          <p:nvPr/>
        </p:nvSpPr>
        <p:spPr>
          <a:xfrm>
            <a:off x="1777414" y="1249424"/>
            <a:ext cx="2731364" cy="494182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solidFill>
                <a:srgbClr val="3A4953"/>
              </a:solidFill>
            </a:endParaRPr>
          </a:p>
          <a:p>
            <a:pPr algn="ctr"/>
            <a:endParaRPr lang="en-US" sz="1600" dirty="0">
              <a:solidFill>
                <a:srgbClr val="3A4953"/>
              </a:solidFill>
            </a:endParaRPr>
          </a:p>
          <a:p>
            <a:pPr algn="ctr"/>
            <a:r>
              <a:rPr lang="en-US" sz="1600" dirty="0">
                <a:solidFill>
                  <a:srgbClr val="3A4953"/>
                </a:solidFill>
              </a:rPr>
              <a:t>Delegate authentication to an external identity provider. This can simplify development, minimize the requirement for user administration, and improve the user experience of the application.</a:t>
            </a:r>
          </a:p>
          <a:p>
            <a:pPr algn="ctr"/>
            <a:endParaRPr lang="en-US" sz="1600" dirty="0">
              <a:solidFill>
                <a:srgbClr val="3A4953"/>
              </a:solidFill>
            </a:endParaRPr>
          </a:p>
          <a:p>
            <a:pPr algn="ctr"/>
            <a:endParaRPr lang="en-US" sz="1600" dirty="0">
              <a:solidFill>
                <a:srgbClr val="3A4953"/>
              </a:solidFill>
            </a:endParaRPr>
          </a:p>
        </p:txBody>
      </p:sp>
      <p:pic>
        <p:nvPicPr>
          <p:cNvPr id="22530" name="Picture 2" descr="An overview of federated authentication">
            <a:extLst>
              <a:ext uri="{FF2B5EF4-FFF2-40B4-BE49-F238E27FC236}">
                <a16:creationId xmlns:a16="http://schemas.microsoft.com/office/drawing/2014/main" id="{4857307E-E46E-EC0C-D957-8F1869ED7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1808" y="1560303"/>
            <a:ext cx="5302831" cy="4485161"/>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72937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Federated Identity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765813" y="1492623"/>
            <a:ext cx="3148260" cy="319720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Authentication can become a single point of failure. If the identity provider (IdP) or the Security Token Service (STS) fails, it can disrupt access to all applications relying on it. To mitigate this, consider deploying (or consuming a) identity management mechanism across multiple datacenters to maintain reliability and availability </a:t>
            </a:r>
          </a:p>
        </p:txBody>
      </p:sp>
      <p:sp>
        <p:nvSpPr>
          <p:cNvPr id="5" name="Folded Corner 8">
            <a:extLst>
              <a:ext uri="{FF2B5EF4-FFF2-40B4-BE49-F238E27FC236}">
                <a16:creationId xmlns:a16="http://schemas.microsoft.com/office/drawing/2014/main" id="{E7F9DDCD-C986-1D2B-71C7-60445A836A41}"/>
              </a:ext>
            </a:extLst>
          </p:cNvPr>
          <p:cNvSpPr/>
          <p:nvPr/>
        </p:nvSpPr>
        <p:spPr>
          <a:xfrm>
            <a:off x="5563847" y="3578785"/>
            <a:ext cx="4827233" cy="111104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 requires careful management of the relationship with the identity provider. This includes ensuring that the identity provider's security practices are robust, and that the integration is maintained</a:t>
            </a:r>
          </a:p>
        </p:txBody>
      </p:sp>
      <p:sp>
        <p:nvSpPr>
          <p:cNvPr id="9" name="Folded Corner 8">
            <a:extLst>
              <a:ext uri="{FF2B5EF4-FFF2-40B4-BE49-F238E27FC236}">
                <a16:creationId xmlns:a16="http://schemas.microsoft.com/office/drawing/2014/main" id="{A5CE6259-2D28-40E3-5F91-3E514ABC61D4}"/>
              </a:ext>
            </a:extLst>
          </p:cNvPr>
          <p:cNvSpPr/>
          <p:nvPr/>
        </p:nvSpPr>
        <p:spPr>
          <a:xfrm>
            <a:off x="1880701" y="4903319"/>
            <a:ext cx="6955368" cy="118042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Implementing federated identity can be complex, especially if retrofitting it into existing applications that were built using different authentication mechanisms. This complexity can make it less cost-effective and more challenging to manage a bring your own solution.</a:t>
            </a:r>
          </a:p>
        </p:txBody>
      </p:sp>
      <p:sp>
        <p:nvSpPr>
          <p:cNvPr id="7" name="Folded Corner 8">
            <a:extLst>
              <a:ext uri="{FF2B5EF4-FFF2-40B4-BE49-F238E27FC236}">
                <a16:creationId xmlns:a16="http://schemas.microsoft.com/office/drawing/2014/main" id="{5171B01B-E68F-1337-7460-F8F39FCFF0E5}"/>
              </a:ext>
            </a:extLst>
          </p:cNvPr>
          <p:cNvSpPr/>
          <p:nvPr/>
        </p:nvSpPr>
        <p:spPr>
          <a:xfrm>
            <a:off x="5127849" y="2011620"/>
            <a:ext cx="3273170" cy="118042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additional steps involved in federated authentication, such as token issuance and validation, can introduce latency.</a:t>
            </a:r>
          </a:p>
        </p:txBody>
      </p:sp>
    </p:spTree>
    <p:extLst>
      <p:ext uri="{BB962C8B-B14F-4D97-AF65-F5344CB8AC3E}">
        <p14:creationId xmlns:p14="http://schemas.microsoft.com/office/powerpoint/2010/main" val="15616136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03312" y="829431"/>
            <a:ext cx="2585376"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Federated Identity</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975903" y="1689365"/>
            <a:ext cx="3916897" cy="2169603"/>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authenticate employees for corporate applications hosted in the cloud outside the corporate security boundary, without requiring them to sign in every time they visit an application. </a:t>
            </a:r>
          </a:p>
        </p:txBody>
      </p:sp>
      <p:sp>
        <p:nvSpPr>
          <p:cNvPr id="4" name="Folded Corner 10">
            <a:extLst>
              <a:ext uri="{FF2B5EF4-FFF2-40B4-BE49-F238E27FC236}">
                <a16:creationId xmlns:a16="http://schemas.microsoft.com/office/drawing/2014/main" id="{A3DA6910-787B-977A-6D9C-FDDF0152896F}"/>
              </a:ext>
            </a:extLst>
          </p:cNvPr>
          <p:cNvSpPr/>
          <p:nvPr/>
        </p:nvSpPr>
        <p:spPr>
          <a:xfrm>
            <a:off x="6619142" y="1809607"/>
            <a:ext cx="3304041" cy="1306695"/>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Independent software vendors providing a ready-to-use service for multiple clients or tenants.</a:t>
            </a:r>
          </a:p>
        </p:txBody>
      </p:sp>
      <p:sp>
        <p:nvSpPr>
          <p:cNvPr id="7" name="Folded Corner 10">
            <a:extLst>
              <a:ext uri="{FF2B5EF4-FFF2-40B4-BE49-F238E27FC236}">
                <a16:creationId xmlns:a16="http://schemas.microsoft.com/office/drawing/2014/main" id="{FC198E73-6DF0-B351-3406-D9A5274C36D6}"/>
              </a:ext>
            </a:extLst>
          </p:cNvPr>
          <p:cNvSpPr/>
          <p:nvPr/>
        </p:nvSpPr>
        <p:spPr>
          <a:xfrm>
            <a:off x="2158007" y="5116529"/>
            <a:ext cx="7170601" cy="96414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authenticate both corporate employees and business partners who do not have accounts in the corporate directory (B2B). </a:t>
            </a:r>
          </a:p>
        </p:txBody>
      </p:sp>
      <p:sp>
        <p:nvSpPr>
          <p:cNvPr id="5" name="Folded Corner 10">
            <a:extLst>
              <a:ext uri="{FF2B5EF4-FFF2-40B4-BE49-F238E27FC236}">
                <a16:creationId xmlns:a16="http://schemas.microsoft.com/office/drawing/2014/main" id="{A101331A-0EE9-E2D5-AC56-131BFAABDD52}"/>
              </a:ext>
            </a:extLst>
          </p:cNvPr>
          <p:cNvSpPr/>
          <p:nvPr/>
        </p:nvSpPr>
        <p:spPr>
          <a:xfrm>
            <a:off x="6502400" y="3429000"/>
            <a:ext cx="3684019" cy="1443606"/>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want to minimize the administrative overhead of managing user credentials within the application. </a:t>
            </a:r>
          </a:p>
        </p:txBody>
      </p:sp>
    </p:spTree>
    <p:extLst>
      <p:ext uri="{BB962C8B-B14F-4D97-AF65-F5344CB8AC3E}">
        <p14:creationId xmlns:p14="http://schemas.microsoft.com/office/powerpoint/2010/main" val="2422992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2216853"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Federated Identity</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21506" name="Picture 2" descr="Integrate multiple Microsoft Entra ID tenants with AWS IAM ...">
            <a:extLst>
              <a:ext uri="{FF2B5EF4-FFF2-40B4-BE49-F238E27FC236}">
                <a16:creationId xmlns:a16="http://schemas.microsoft.com/office/drawing/2014/main" id="{013ED926-4F80-EDDF-1502-39D0855A09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3650" y="1436889"/>
            <a:ext cx="7429500" cy="4670400"/>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2542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61CA47A-636D-F543-892F-2542BE2E478B}"/>
              </a:ext>
            </a:extLst>
          </p:cNvPr>
          <p:cNvSpPr/>
          <p:nvPr/>
        </p:nvSpPr>
        <p:spPr bwMode="auto">
          <a:xfrm>
            <a:off x="3695898" y="4654414"/>
            <a:ext cx="1967895"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Sharding</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Divide a data store into a set of horizontal partitions or shards.</a:t>
            </a:r>
          </a:p>
        </p:txBody>
      </p:sp>
      <p:sp>
        <p:nvSpPr>
          <p:cNvPr id="8" name="Rectangle 7">
            <a:extLst>
              <a:ext uri="{FF2B5EF4-FFF2-40B4-BE49-F238E27FC236}">
                <a16:creationId xmlns:a16="http://schemas.microsoft.com/office/drawing/2014/main" id="{4BE62F14-AB9F-B022-2875-BED6E561D988}"/>
              </a:ext>
            </a:extLst>
          </p:cNvPr>
          <p:cNvSpPr/>
          <p:nvPr/>
        </p:nvSpPr>
        <p:spPr bwMode="auto">
          <a:xfrm>
            <a:off x="810102" y="4654414"/>
            <a:ext cx="2002556"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Cache-Aside</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Load data on demand into a cache from a data store</a:t>
            </a:r>
          </a:p>
        </p:txBody>
      </p:sp>
      <p:sp>
        <p:nvSpPr>
          <p:cNvPr id="9" name="Rectangle 8">
            <a:extLst>
              <a:ext uri="{FF2B5EF4-FFF2-40B4-BE49-F238E27FC236}">
                <a16:creationId xmlns:a16="http://schemas.microsoft.com/office/drawing/2014/main" id="{6C368C6D-2463-FF64-9702-57A77378CF4C}"/>
              </a:ext>
            </a:extLst>
          </p:cNvPr>
          <p:cNvSpPr/>
          <p:nvPr/>
        </p:nvSpPr>
        <p:spPr bwMode="auto">
          <a:xfrm>
            <a:off x="6405798"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Valet Key</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Use a token or key that provides clients with restricted direct access to a specific resource or service.</a:t>
            </a:r>
          </a:p>
        </p:txBody>
      </p:sp>
      <p:sp>
        <p:nvSpPr>
          <p:cNvPr id="6" name="Rectangle 42">
            <a:extLst>
              <a:ext uri="{FF2B5EF4-FFF2-40B4-BE49-F238E27FC236}">
                <a16:creationId xmlns:a16="http://schemas.microsoft.com/office/drawing/2014/main" id="{C3D9508B-7168-CD0B-CE75-ED6F85145F7B}"/>
              </a:ext>
              <a:ext uri="{C183D7F6-B498-43B3-948B-1728B52AA6E4}">
                <adec:decorative xmlns:adec="http://schemas.microsoft.com/office/drawing/2017/decorative" val="1"/>
              </a:ext>
            </a:extLst>
          </p:cNvPr>
          <p:cNvSpPr/>
          <p:nvPr/>
        </p:nvSpPr>
        <p:spPr bwMode="auto">
          <a:xfrm rot="16200000">
            <a:off x="5923021" y="-817932"/>
            <a:ext cx="495885" cy="8620263"/>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A31BE4C9-DF4D-9432-3B79-B3099F51F471}"/>
              </a:ext>
              <a:ext uri="{C183D7F6-B498-43B3-948B-1728B52AA6E4}">
                <adec:decorative xmlns:adec="http://schemas.microsoft.com/office/drawing/2017/decorative" val="1"/>
              </a:ext>
            </a:extLst>
          </p:cNvPr>
          <p:cNvCxnSpPr>
            <a:cxnSpLocks/>
          </p:cNvCxnSpPr>
          <p:nvPr/>
        </p:nvCxnSpPr>
        <p:spPr>
          <a:xfrm>
            <a:off x="4655883" y="3244258"/>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4FE6733B-6DF8-3ECE-C740-6B3B81A119DF}"/>
              </a:ext>
            </a:extLst>
          </p:cNvPr>
          <p:cNvSpPr/>
          <p:nvPr/>
        </p:nvSpPr>
        <p:spPr>
          <a:xfrm>
            <a:off x="4129650" y="1899371"/>
            <a:ext cx="4223547"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dirty="0">
                <a:solidFill>
                  <a:srgbClr val="FFFFFF"/>
                </a:solidFill>
                <a:latin typeface="Segoe UI"/>
              </a:rPr>
              <a:t>Data management</a:t>
            </a:r>
          </a:p>
        </p:txBody>
      </p:sp>
      <p:cxnSp>
        <p:nvCxnSpPr>
          <p:cNvPr id="11" name="Straight Connector 10">
            <a:extLst>
              <a:ext uri="{FF2B5EF4-FFF2-40B4-BE49-F238E27FC236}">
                <a16:creationId xmlns:a16="http://schemas.microsoft.com/office/drawing/2014/main" id="{FB08E9CF-50A2-47CF-30E4-3CAB0409D00B}"/>
              </a:ext>
              <a:ext uri="{C183D7F6-B498-43B3-948B-1728B52AA6E4}">
                <adec:decorative xmlns:adec="http://schemas.microsoft.com/office/drawing/2017/decorative" val="1"/>
              </a:ext>
            </a:extLst>
          </p:cNvPr>
          <p:cNvCxnSpPr>
            <a:cxnSpLocks/>
          </p:cNvCxnSpPr>
          <p:nvPr/>
        </p:nvCxnSpPr>
        <p:spPr>
          <a:xfrm>
            <a:off x="7490858" y="3244256"/>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1489AB12-89FD-F9C2-839F-30DD2EC50461}"/>
              </a:ext>
            </a:extLst>
          </p:cNvPr>
          <p:cNvSpPr/>
          <p:nvPr/>
        </p:nvSpPr>
        <p:spPr bwMode="auto">
          <a:xfrm>
            <a:off x="9374264"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dirty="0">
                <a:ln w="3175">
                  <a:noFill/>
                </a:ln>
                <a:solidFill>
                  <a:srgbClr val="FFFFFF"/>
                </a:solidFill>
                <a:latin typeface="Segoe UI Variable Display Semib" pitchFamily="2" charset="0"/>
                <a:cs typeface="Segoe UI" panose="020B0502040204020203" pitchFamily="34" charset="0"/>
              </a:rPr>
              <a:t>Static Content Hosting</a:t>
            </a:r>
          </a:p>
          <a:p>
            <a:pPr algn="ctr" defTabSz="931935" fontAlgn="base">
              <a:spcBef>
                <a:spcPct val="0"/>
              </a:spcBef>
              <a:spcAft>
                <a:spcPts val="400"/>
              </a:spcAft>
              <a:defRPr/>
            </a:pPr>
            <a:r>
              <a:rPr lang="en-US" sz="1400" kern="0" spc="-50" dirty="0">
                <a:ln w="3175">
                  <a:noFill/>
                </a:ln>
                <a:solidFill>
                  <a:srgbClr val="FFFFFF"/>
                </a:solidFill>
                <a:latin typeface="Segoe UI Variable Display Semil" pitchFamily="2" charset="0"/>
                <a:cs typeface="Segoe UI" panose="020B0502040204020203" pitchFamily="34" charset="0"/>
              </a:rPr>
              <a:t>Deploy static content to a cloud-based storage service that can deliver them directly to the client.</a:t>
            </a:r>
          </a:p>
        </p:txBody>
      </p:sp>
      <p:sp>
        <p:nvSpPr>
          <p:cNvPr id="15" name="Oval 14">
            <a:extLst>
              <a:ext uri="{FF2B5EF4-FFF2-40B4-BE49-F238E27FC236}">
                <a16:creationId xmlns:a16="http://schemas.microsoft.com/office/drawing/2014/main" id="{3C43C428-1B70-77F1-4A5A-5230D191D9E0}"/>
              </a:ext>
            </a:extLst>
          </p:cNvPr>
          <p:cNvSpPr/>
          <p:nvPr/>
        </p:nvSpPr>
        <p:spPr bwMode="auto">
          <a:xfrm>
            <a:off x="7146919"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8" name="Oval 17">
            <a:extLst>
              <a:ext uri="{FF2B5EF4-FFF2-40B4-BE49-F238E27FC236}">
                <a16:creationId xmlns:a16="http://schemas.microsoft.com/office/drawing/2014/main" id="{6796D389-567D-1B87-1E72-BC57B39D29F5}"/>
              </a:ext>
            </a:extLst>
          </p:cNvPr>
          <p:cNvSpPr/>
          <p:nvPr/>
        </p:nvSpPr>
        <p:spPr bwMode="auto">
          <a:xfrm>
            <a:off x="10115385"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1" name="Oval 20">
            <a:extLst>
              <a:ext uri="{FF2B5EF4-FFF2-40B4-BE49-F238E27FC236}">
                <a16:creationId xmlns:a16="http://schemas.microsoft.com/office/drawing/2014/main" id="{77EF0D47-2DEA-CD22-1CA6-5FD04A65BD8F}"/>
              </a:ext>
              <a:ext uri="{C183D7F6-B498-43B3-948B-1728B52AA6E4}">
                <adec:decorative xmlns:adec="http://schemas.microsoft.com/office/drawing/2017/decorative" val="1"/>
              </a:ext>
            </a:extLst>
          </p:cNvPr>
          <p:cNvSpPr/>
          <p:nvPr/>
        </p:nvSpPr>
        <p:spPr bwMode="auto">
          <a:xfrm>
            <a:off x="4314137" y="3758069"/>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4" name="Oval 23">
            <a:extLst>
              <a:ext uri="{FF2B5EF4-FFF2-40B4-BE49-F238E27FC236}">
                <a16:creationId xmlns:a16="http://schemas.microsoft.com/office/drawing/2014/main" id="{1A4F6EFA-16F9-727A-C02E-A2B6D9A99FD6}"/>
              </a:ext>
              <a:ext uri="{C183D7F6-B498-43B3-948B-1728B52AA6E4}">
                <adec:decorative xmlns:adec="http://schemas.microsoft.com/office/drawing/2017/decorative" val="1"/>
              </a:ext>
            </a:extLst>
          </p:cNvPr>
          <p:cNvSpPr/>
          <p:nvPr/>
        </p:nvSpPr>
        <p:spPr bwMode="auto">
          <a:xfrm>
            <a:off x="1480428" y="3757977"/>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4" name="Oval 13">
            <a:extLst>
              <a:ext uri="{FF2B5EF4-FFF2-40B4-BE49-F238E27FC236}">
                <a16:creationId xmlns:a16="http://schemas.microsoft.com/office/drawing/2014/main" id="{C8D0D3A8-25FF-8972-1E2F-86A8663D1620}"/>
              </a:ext>
              <a:ext uri="{C183D7F6-B498-43B3-948B-1728B52AA6E4}">
                <adec:decorative xmlns:adec="http://schemas.microsoft.com/office/drawing/2017/decorative" val="1"/>
              </a:ext>
            </a:extLst>
          </p:cNvPr>
          <p:cNvSpPr/>
          <p:nvPr/>
        </p:nvSpPr>
        <p:spPr bwMode="auto">
          <a:xfrm>
            <a:off x="5768870" y="2758753"/>
            <a:ext cx="654260" cy="65426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err="1">
              <a:ln>
                <a:noFill/>
              </a:ln>
              <a:solidFill>
                <a:srgbClr val="FFFFFF"/>
              </a:solidFill>
              <a:effectLst/>
              <a:uLnTx/>
              <a:uFillTx/>
              <a:latin typeface="Segoe UI"/>
              <a:ea typeface="+mn-ea"/>
              <a:cs typeface="+mn-cs"/>
            </a:endParaRPr>
          </a:p>
        </p:txBody>
      </p:sp>
      <p:pic>
        <p:nvPicPr>
          <p:cNvPr id="4" name="Graphic 3">
            <a:extLst>
              <a:ext uri="{FF2B5EF4-FFF2-40B4-BE49-F238E27FC236}">
                <a16:creationId xmlns:a16="http://schemas.microsoft.com/office/drawing/2014/main" id="{85ABA330-9B0E-27C9-A08A-8735A44B9FA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66463" y="2856346"/>
            <a:ext cx="459073" cy="459073"/>
          </a:xfrm>
          <a:prstGeom prst="rect">
            <a:avLst/>
          </a:prstGeom>
        </p:spPr>
      </p:pic>
    </p:spTree>
    <p:extLst>
      <p:ext uri="{BB962C8B-B14F-4D97-AF65-F5344CB8AC3E}">
        <p14:creationId xmlns:p14="http://schemas.microsoft.com/office/powerpoint/2010/main" val="2188907010"/>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834118"/>
            <a:ext cx="1904997"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Gateway Offloading</a:t>
            </a:r>
          </a:p>
        </p:txBody>
      </p:sp>
      <p:sp>
        <p:nvSpPr>
          <p:cNvPr id="2" name="Folded Corner 8">
            <a:extLst>
              <a:ext uri="{FF2B5EF4-FFF2-40B4-BE49-F238E27FC236}">
                <a16:creationId xmlns:a16="http://schemas.microsoft.com/office/drawing/2014/main" id="{B9D8F14B-2BCE-95D8-5FA6-2703836DE9FB}"/>
              </a:ext>
            </a:extLst>
          </p:cNvPr>
          <p:cNvSpPr/>
          <p:nvPr/>
        </p:nvSpPr>
        <p:spPr>
          <a:xfrm>
            <a:off x="1746662" y="1546881"/>
            <a:ext cx="8698675" cy="222724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1600" dirty="0">
              <a:solidFill>
                <a:srgbClr val="3A4953"/>
              </a:solidFill>
            </a:endParaRPr>
          </a:p>
          <a:p>
            <a:pPr algn="ctr"/>
            <a:endParaRPr lang="en-US" sz="1600" dirty="0">
              <a:solidFill>
                <a:srgbClr val="3A4953"/>
              </a:solidFill>
            </a:endParaRPr>
          </a:p>
          <a:p>
            <a:pPr algn="ctr"/>
            <a:r>
              <a:rPr lang="en-US" sz="1600" dirty="0">
                <a:solidFill>
                  <a:srgbClr val="3A4953"/>
                </a:solidFill>
              </a:rPr>
              <a:t>Offload shared or specialized service functionality to a gateway proxy. This pattern can simplify application development by moving shared service functionality, such as the use of SSL certificates, from other parts of the application into the gateway.</a:t>
            </a:r>
          </a:p>
          <a:p>
            <a:pPr algn="ctr"/>
            <a:endParaRPr lang="en-US" sz="1600" dirty="0">
              <a:solidFill>
                <a:srgbClr val="3A4953"/>
              </a:solidFill>
            </a:endParaRPr>
          </a:p>
          <a:p>
            <a:pPr algn="ctr"/>
            <a:r>
              <a:rPr lang="en-US" sz="1600" dirty="0">
                <a:solidFill>
                  <a:srgbClr val="3A4953"/>
                </a:solidFill>
              </a:rPr>
              <a:t>Some features are commonly used across multiple services, and these features require configuration, management, and maintenance. </a:t>
            </a:r>
          </a:p>
          <a:p>
            <a:pPr algn="ctr"/>
            <a:r>
              <a:rPr lang="en-US" sz="1600" dirty="0">
                <a:solidFill>
                  <a:srgbClr val="3A4953"/>
                </a:solidFill>
              </a:rPr>
              <a:t>Offload some features into a gateway, particularly cross-cutting concerns such as certificate management, authentication, SSL termination, monitoring, protocol translation, or throttling.</a:t>
            </a:r>
          </a:p>
          <a:p>
            <a:pPr algn="ctr"/>
            <a:endParaRPr lang="en-US" sz="1600" dirty="0">
              <a:solidFill>
                <a:srgbClr val="3A4953"/>
              </a:solidFill>
            </a:endParaRPr>
          </a:p>
        </p:txBody>
      </p:sp>
      <p:pic>
        <p:nvPicPr>
          <p:cNvPr id="25602" name="Picture 2" descr="Diagram of the Gateway Offloading pattern">
            <a:extLst>
              <a:ext uri="{FF2B5EF4-FFF2-40B4-BE49-F238E27FC236}">
                <a16:creationId xmlns:a16="http://schemas.microsoft.com/office/drawing/2014/main" id="{8D79D8C8-9870-0DA8-63E6-FF4E9712A8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69067" y="3909770"/>
            <a:ext cx="7924800" cy="2143287"/>
          </a:xfrm>
          <a:prstGeom prst="roundRect">
            <a:avLst>
              <a:gd name="adj" fmla="val 8732"/>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251413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9C24F41-A4FA-5F51-3E45-7225E569B6B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51002" y="831191"/>
            <a:ext cx="2397475"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Gateway Offloading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Issues &amp; Considerations</a:t>
            </a:r>
          </a:p>
        </p:txBody>
      </p:sp>
      <p:sp>
        <p:nvSpPr>
          <p:cNvPr id="2" name="Folded Corner 8">
            <a:extLst>
              <a:ext uri="{FF2B5EF4-FFF2-40B4-BE49-F238E27FC236}">
                <a16:creationId xmlns:a16="http://schemas.microsoft.com/office/drawing/2014/main" id="{B9D8F14B-2BCE-95D8-5FA6-2703836DE9FB}"/>
              </a:ext>
            </a:extLst>
          </p:cNvPr>
          <p:cNvSpPr/>
          <p:nvPr/>
        </p:nvSpPr>
        <p:spPr>
          <a:xfrm>
            <a:off x="1765813" y="1492623"/>
            <a:ext cx="3148260" cy="218755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Introducing a gateway can create coupling across services, which might not be suitable for all architectures. This coupling can lead to dependencies that complicate the deployment and scaling of individual services</a:t>
            </a:r>
          </a:p>
        </p:txBody>
      </p:sp>
      <p:sp>
        <p:nvSpPr>
          <p:cNvPr id="5" name="Folded Corner 8">
            <a:extLst>
              <a:ext uri="{FF2B5EF4-FFF2-40B4-BE49-F238E27FC236}">
                <a16:creationId xmlns:a16="http://schemas.microsoft.com/office/drawing/2014/main" id="{E7F9DDCD-C986-1D2B-71C7-60445A836A41}"/>
              </a:ext>
            </a:extLst>
          </p:cNvPr>
          <p:cNvSpPr/>
          <p:nvPr/>
        </p:nvSpPr>
        <p:spPr>
          <a:xfrm>
            <a:off x="5563847" y="3578785"/>
            <a:ext cx="4827233" cy="111104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Offloading functionality to a gateway can introduce performance overhead. The gateway must be designed to handle the additional load without becoming a bottleneck for the application</a:t>
            </a:r>
          </a:p>
        </p:txBody>
      </p:sp>
      <p:sp>
        <p:nvSpPr>
          <p:cNvPr id="9" name="Folded Corner 8">
            <a:extLst>
              <a:ext uri="{FF2B5EF4-FFF2-40B4-BE49-F238E27FC236}">
                <a16:creationId xmlns:a16="http://schemas.microsoft.com/office/drawing/2014/main" id="{A5CE6259-2D28-40E3-5F91-3E514ABC61D4}"/>
              </a:ext>
            </a:extLst>
          </p:cNvPr>
          <p:cNvSpPr/>
          <p:nvPr/>
        </p:nvSpPr>
        <p:spPr>
          <a:xfrm>
            <a:off x="2987710" y="4876936"/>
            <a:ext cx="4215299" cy="1260554"/>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Properly handling security issues such as token validation, encryption, and SSL certificate management requires specialized skills. </a:t>
            </a:r>
          </a:p>
        </p:txBody>
      </p:sp>
      <p:sp>
        <p:nvSpPr>
          <p:cNvPr id="7" name="Folded Corner 8">
            <a:extLst>
              <a:ext uri="{FF2B5EF4-FFF2-40B4-BE49-F238E27FC236}">
                <a16:creationId xmlns:a16="http://schemas.microsoft.com/office/drawing/2014/main" id="{5171B01B-E68F-1337-7460-F8F39FCFF0E5}"/>
              </a:ext>
            </a:extLst>
          </p:cNvPr>
          <p:cNvSpPr/>
          <p:nvPr/>
        </p:nvSpPr>
        <p:spPr>
          <a:xfrm>
            <a:off x="5193182" y="1665868"/>
            <a:ext cx="5116461" cy="1699426"/>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1600" dirty="0">
                <a:solidFill>
                  <a:srgbClr val="3A4953"/>
                </a:solidFill>
              </a:rPr>
              <a:t>The gateway itself can become a single point of failure if not properly managed. It is crucial to ensure that the gateway is highly available and resilient to failure by running multiple instances and designing it for the capacity and scaling requirements of the application</a:t>
            </a:r>
          </a:p>
        </p:txBody>
      </p:sp>
    </p:spTree>
    <p:extLst>
      <p:ext uri="{BB962C8B-B14F-4D97-AF65-F5344CB8AC3E}">
        <p14:creationId xmlns:p14="http://schemas.microsoft.com/office/powerpoint/2010/main" val="29139995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B5E098A-E260-E871-A9DD-ECBB26614AC8}"/>
              </a:ext>
            </a:extLst>
          </p:cNvPr>
          <p:cNvPicPr>
            <a:picLocks noChangeAspect="1"/>
          </p:cNvPicPr>
          <p:nvPr/>
        </p:nvPicPr>
        <p:blipFill>
          <a:blip r:embed="rId3">
            <a:alphaModFix amt="20000"/>
          </a:blip>
          <a:stretch>
            <a:fillRect/>
          </a:stretch>
        </p:blipFill>
        <p:spPr>
          <a:xfrm>
            <a:off x="3710085"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4803312" y="829431"/>
            <a:ext cx="2585376" cy="573289"/>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Gateway Offloading</a:t>
            </a:r>
          </a:p>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When to use this pattern</a:t>
            </a:r>
          </a:p>
        </p:txBody>
      </p:sp>
      <p:sp>
        <p:nvSpPr>
          <p:cNvPr id="6" name="Folded Corner 10">
            <a:extLst>
              <a:ext uri="{FF2B5EF4-FFF2-40B4-BE49-F238E27FC236}">
                <a16:creationId xmlns:a16="http://schemas.microsoft.com/office/drawing/2014/main" id="{05F9922B-D283-9265-1E9E-1D1EF5B9BDAD}"/>
              </a:ext>
            </a:extLst>
          </p:cNvPr>
          <p:cNvSpPr/>
          <p:nvPr/>
        </p:nvSpPr>
        <p:spPr>
          <a:xfrm>
            <a:off x="1926206" y="1532580"/>
            <a:ext cx="3916897" cy="337248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need to offload shared or specialized service functionality, such as SSL certificate management, authentication, authorization, logging, monitoring, or throttling, to a gateway proxy. This can simplify application development by moving these cross-cutting concerns from other parts of the application into the gateway</a:t>
            </a:r>
          </a:p>
        </p:txBody>
      </p:sp>
      <p:sp>
        <p:nvSpPr>
          <p:cNvPr id="4" name="Folded Corner 10">
            <a:extLst>
              <a:ext uri="{FF2B5EF4-FFF2-40B4-BE49-F238E27FC236}">
                <a16:creationId xmlns:a16="http://schemas.microsoft.com/office/drawing/2014/main" id="{A3DA6910-787B-977A-6D9C-FDDF0152896F}"/>
              </a:ext>
            </a:extLst>
          </p:cNvPr>
          <p:cNvSpPr/>
          <p:nvPr/>
        </p:nvSpPr>
        <p:spPr>
          <a:xfrm>
            <a:off x="6185714" y="1865448"/>
            <a:ext cx="4080080" cy="1306695"/>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managing shared features across multiple services increases administrative overhead and the likelihood of deployment errors</a:t>
            </a:r>
          </a:p>
        </p:txBody>
      </p:sp>
      <p:sp>
        <p:nvSpPr>
          <p:cNvPr id="7" name="Folded Corner 10">
            <a:extLst>
              <a:ext uri="{FF2B5EF4-FFF2-40B4-BE49-F238E27FC236}">
                <a16:creationId xmlns:a16="http://schemas.microsoft.com/office/drawing/2014/main" id="{FC198E73-6DF0-B351-3406-D9A5274C36D6}"/>
              </a:ext>
            </a:extLst>
          </p:cNvPr>
          <p:cNvSpPr/>
          <p:nvPr/>
        </p:nvSpPr>
        <p:spPr>
          <a:xfrm>
            <a:off x="2158007" y="5116529"/>
            <a:ext cx="7170601" cy="964147"/>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When you want to allow dedicated teams to implement features that require specialized expertise, such as security.</a:t>
            </a:r>
          </a:p>
        </p:txBody>
      </p:sp>
      <p:sp>
        <p:nvSpPr>
          <p:cNvPr id="5" name="Folded Corner 10">
            <a:extLst>
              <a:ext uri="{FF2B5EF4-FFF2-40B4-BE49-F238E27FC236}">
                <a16:creationId xmlns:a16="http://schemas.microsoft.com/office/drawing/2014/main" id="{A101331A-0EE9-E2D5-AC56-131BFAABDD52}"/>
              </a:ext>
            </a:extLst>
          </p:cNvPr>
          <p:cNvSpPr/>
          <p:nvPr/>
        </p:nvSpPr>
        <p:spPr>
          <a:xfrm>
            <a:off x="6502400" y="3429000"/>
            <a:ext cx="3684019" cy="1443606"/>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dirty="0"/>
              <a:t>Ensure consistency in request and response logging and monitoring across services. </a:t>
            </a:r>
          </a:p>
        </p:txBody>
      </p:sp>
    </p:spTree>
    <p:extLst>
      <p:ext uri="{BB962C8B-B14F-4D97-AF65-F5344CB8AC3E}">
        <p14:creationId xmlns:p14="http://schemas.microsoft.com/office/powerpoint/2010/main" val="55131954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15D821-66E3-C8A3-0B61-ED7903F2FF4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2216853"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Gateway Offloading</a:t>
            </a:r>
          </a:p>
        </p:txBody>
      </p:sp>
      <p:sp>
        <p:nvSpPr>
          <p:cNvPr id="4" name="AutoShape 4" descr="A distributed network of servers">
            <a:extLst>
              <a:ext uri="{FF2B5EF4-FFF2-40B4-BE49-F238E27FC236}">
                <a16:creationId xmlns:a16="http://schemas.microsoft.com/office/drawing/2014/main" id="{AAFE9D8E-F767-705C-B3F5-5D2A8207BF8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24578" name="Picture 2" descr="What is Azure Application Gateway | Microsoft Learn">
            <a:extLst>
              <a:ext uri="{FF2B5EF4-FFF2-40B4-BE49-F238E27FC236}">
                <a16:creationId xmlns:a16="http://schemas.microsoft.com/office/drawing/2014/main" id="{EB77CFDB-6804-D795-E504-F69D34B9D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1796697"/>
            <a:ext cx="6858000" cy="4200525"/>
          </a:xfrm>
          <a:prstGeom prst="roundRect">
            <a:avLst>
              <a:gd name="adj" fmla="val 8732"/>
            </a:avLst>
          </a:prstGeom>
          <a:extLst>
            <a:ext uri="{909E8E84-426E-40DD-AFC4-6F175D3DCCD1}">
              <a14:hiddenFill xmlns:a14="http://schemas.microsoft.com/office/drawing/2010/main">
                <a:solidFill>
                  <a:srgbClr val="FFFFFF"/>
                </a:solidFill>
              </a14:hiddenFill>
            </a:ext>
          </a:extLst>
        </p:spPr>
      </p:pic>
      <p:pic>
        <p:nvPicPr>
          <p:cNvPr id="24580" name="Picture 4" descr="Application Gateway | Microsoft Azure Color">
            <a:extLst>
              <a:ext uri="{FF2B5EF4-FFF2-40B4-BE49-F238E27FC236}">
                <a16:creationId xmlns:a16="http://schemas.microsoft.com/office/drawing/2014/main" id="{899BCA39-C02B-AC40-F18B-13862E1A21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1991" y="4120444"/>
            <a:ext cx="1254252" cy="103880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5" name="Picture 8" descr="Azure Firewall">
            <a:extLst>
              <a:ext uri="{FF2B5EF4-FFF2-40B4-BE49-F238E27FC236}">
                <a16:creationId xmlns:a16="http://schemas.microsoft.com/office/drawing/2014/main" id="{B9471658-FDB9-DD8F-A559-B57E60C2425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1991" y="5405709"/>
            <a:ext cx="1170818" cy="672429"/>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1082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Architecting for Azure</a:t>
            </a:r>
          </a:p>
        </p:txBody>
      </p:sp>
    </p:spTree>
    <p:extLst>
      <p:ext uri="{BB962C8B-B14F-4D97-AF65-F5344CB8AC3E}">
        <p14:creationId xmlns:p14="http://schemas.microsoft.com/office/powerpoint/2010/main" val="1434255250"/>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4F48-A03A-56EF-D99A-9BFA6E2853A4}"/>
              </a:ext>
            </a:extLst>
          </p:cNvPr>
          <p:cNvSpPr>
            <a:spLocks noGrp="1"/>
          </p:cNvSpPr>
          <p:nvPr>
            <p:ph type="title"/>
          </p:nvPr>
        </p:nvSpPr>
        <p:spPr>
          <a:xfrm>
            <a:off x="588263" y="457200"/>
            <a:ext cx="11018520" cy="615553"/>
          </a:xfrm>
        </p:spPr>
        <p:txBody>
          <a:bodyPr/>
          <a:lstStyle/>
          <a:p>
            <a:pPr algn="ctr"/>
            <a:r>
              <a:rPr lang="en-US" sz="4000" dirty="0"/>
              <a:t>Architecting for Azure</a:t>
            </a:r>
            <a:endParaRPr lang="uk-UA" sz="4000" dirty="0"/>
          </a:p>
        </p:txBody>
      </p:sp>
      <p:sp>
        <p:nvSpPr>
          <p:cNvPr id="6" name="TextBox 5">
            <a:extLst>
              <a:ext uri="{FF2B5EF4-FFF2-40B4-BE49-F238E27FC236}">
                <a16:creationId xmlns:a16="http://schemas.microsoft.com/office/drawing/2014/main" id="{A3A942D1-FFAE-DDC2-3526-5D0E30160722}"/>
              </a:ext>
            </a:extLst>
          </p:cNvPr>
          <p:cNvSpPr txBox="1"/>
          <p:nvPr/>
        </p:nvSpPr>
        <p:spPr>
          <a:xfrm>
            <a:off x="1088813"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chemeClr val="tx1"/>
                    </a:gs>
                    <a:gs pos="20280">
                      <a:schemeClr val="tx1"/>
                    </a:gs>
                  </a:gsLst>
                  <a:lin ang="0" scaled="0"/>
                </a:gradFill>
              </a:rPr>
              <a:t>Cloud Adoption Framework</a:t>
            </a:r>
          </a:p>
        </p:txBody>
      </p:sp>
      <p:sp>
        <p:nvSpPr>
          <p:cNvPr id="7" name="Oval 6">
            <a:extLst>
              <a:ext uri="{FF2B5EF4-FFF2-40B4-BE49-F238E27FC236}">
                <a16:creationId xmlns:a16="http://schemas.microsoft.com/office/drawing/2014/main" id="{8D5252BE-A698-567F-58FB-B37822470D51}"/>
              </a:ext>
              <a:ext uri="{C183D7F6-B498-43B3-948B-1728B52AA6E4}">
                <adec:decorative xmlns:adec="http://schemas.microsoft.com/office/drawing/2017/decorative" val="1"/>
              </a:ext>
            </a:extLst>
          </p:cNvPr>
          <p:cNvSpPr/>
          <p:nvPr/>
        </p:nvSpPr>
        <p:spPr bwMode="auto">
          <a:xfrm>
            <a:off x="1088813" y="1918286"/>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latin typeface="+mj-lt"/>
              </a:rPr>
              <a:t>1</a:t>
            </a:r>
          </a:p>
        </p:txBody>
      </p:sp>
      <p:sp>
        <p:nvSpPr>
          <p:cNvPr id="9" name="TextBox 8">
            <a:extLst>
              <a:ext uri="{FF2B5EF4-FFF2-40B4-BE49-F238E27FC236}">
                <a16:creationId xmlns:a16="http://schemas.microsoft.com/office/drawing/2014/main" id="{5881074E-A854-3578-8F55-9200FC189A8F}"/>
              </a:ext>
            </a:extLst>
          </p:cNvPr>
          <p:cNvSpPr txBox="1"/>
          <p:nvPr/>
        </p:nvSpPr>
        <p:spPr>
          <a:xfrm>
            <a:off x="8437536"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dirty="0">
                <a:gradFill>
                  <a:gsLst>
                    <a:gs pos="6993">
                      <a:schemeClr val="tx1"/>
                    </a:gs>
                    <a:gs pos="20280">
                      <a:schemeClr val="tx1"/>
                    </a:gs>
                  </a:gsLst>
                  <a:lin ang="0" scaled="0"/>
                </a:gradFill>
              </a:rPr>
              <a:t>Well-Architected Framework</a:t>
            </a:r>
          </a:p>
        </p:txBody>
      </p:sp>
      <p:sp>
        <p:nvSpPr>
          <p:cNvPr id="10" name="Oval 9">
            <a:extLst>
              <a:ext uri="{FF2B5EF4-FFF2-40B4-BE49-F238E27FC236}">
                <a16:creationId xmlns:a16="http://schemas.microsoft.com/office/drawing/2014/main" id="{89FEFDA7-FAC2-89BA-56D0-3D15C90FF637}"/>
              </a:ext>
              <a:ext uri="{C183D7F6-B498-43B3-948B-1728B52AA6E4}">
                <adec:decorative xmlns:adec="http://schemas.microsoft.com/office/drawing/2017/decorative" val="1"/>
              </a:ext>
            </a:extLst>
          </p:cNvPr>
          <p:cNvSpPr/>
          <p:nvPr/>
        </p:nvSpPr>
        <p:spPr bwMode="auto">
          <a:xfrm>
            <a:off x="8437536" y="1918285"/>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rgbClr val="FFFFFF"/>
                </a:solidFill>
                <a:latin typeface="+mj-lt"/>
              </a:rPr>
              <a:t>3</a:t>
            </a:r>
          </a:p>
        </p:txBody>
      </p:sp>
      <p:sp>
        <p:nvSpPr>
          <p:cNvPr id="13" name="Rounded Rectangle 12">
            <a:extLst>
              <a:ext uri="{FF2B5EF4-FFF2-40B4-BE49-F238E27FC236}">
                <a16:creationId xmlns:a16="http://schemas.microsoft.com/office/drawing/2014/main" id="{3A68C55F-6D4E-16ED-E62E-DCD290D5A4FA}"/>
              </a:ext>
            </a:extLst>
          </p:cNvPr>
          <p:cNvSpPr/>
          <p:nvPr/>
        </p:nvSpPr>
        <p:spPr bwMode="auto">
          <a:xfrm>
            <a:off x="854852"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7B43B91D-6AB1-BACC-5F63-FE53E4120930}"/>
              </a:ext>
            </a:extLst>
          </p:cNvPr>
          <p:cNvSpPr/>
          <p:nvPr/>
        </p:nvSpPr>
        <p:spPr bwMode="auto">
          <a:xfrm>
            <a:off x="8222556"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14D8AC89-70C5-22D0-543A-6A96E7B890FF}"/>
              </a:ext>
            </a:extLst>
          </p:cNvPr>
          <p:cNvSpPr txBox="1"/>
          <p:nvPr/>
        </p:nvSpPr>
        <p:spPr>
          <a:xfrm>
            <a:off x="1142827" y="3907782"/>
            <a:ext cx="2834640" cy="15029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dirty="0">
                <a:gradFill>
                  <a:gsLst>
                    <a:gs pos="6993">
                      <a:schemeClr val="tx1"/>
                    </a:gs>
                    <a:gs pos="20280">
                      <a:schemeClr val="tx1"/>
                    </a:gs>
                  </a:gsLst>
                  <a:lin ang="0" scaled="0"/>
                </a:gradFill>
                <a:latin typeface="+mn-lt"/>
              </a:rPr>
              <a:t>Proven guidance and best practices that help you confidently adopt the cloud and achieve business outcomes.</a:t>
            </a:r>
          </a:p>
          <a:p>
            <a:pPr lvl="0" algn="l">
              <a:defRPr/>
            </a:pPr>
            <a:endParaRPr lang="en-US" sz="1600" dirty="0">
              <a:gradFill>
                <a:gsLst>
                  <a:gs pos="6993">
                    <a:schemeClr val="tx1"/>
                  </a:gs>
                  <a:gs pos="20280">
                    <a:schemeClr val="tx1"/>
                  </a:gs>
                </a:gsLst>
                <a:lin ang="0" scaled="0"/>
              </a:gradFill>
              <a:latin typeface="+mn-lt"/>
            </a:endParaRPr>
          </a:p>
        </p:txBody>
      </p:sp>
      <p:sp>
        <p:nvSpPr>
          <p:cNvPr id="17" name="TextBox 16">
            <a:extLst>
              <a:ext uri="{FF2B5EF4-FFF2-40B4-BE49-F238E27FC236}">
                <a16:creationId xmlns:a16="http://schemas.microsoft.com/office/drawing/2014/main" id="{F40B558A-2D13-83ED-D992-7153D8AC6F92}"/>
              </a:ext>
            </a:extLst>
          </p:cNvPr>
          <p:cNvSpPr txBox="1"/>
          <p:nvPr/>
        </p:nvSpPr>
        <p:spPr>
          <a:xfrm>
            <a:off x="8437536" y="3907782"/>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dirty="0">
                <a:gradFill>
                  <a:gsLst>
                    <a:gs pos="6993">
                      <a:schemeClr val="tx1"/>
                    </a:gs>
                    <a:gs pos="20280">
                      <a:schemeClr val="tx1"/>
                    </a:gs>
                  </a:gsLst>
                  <a:lin ang="0" scaled="0"/>
                </a:gradFill>
                <a:latin typeface="+mn-lt"/>
              </a:rPr>
              <a:t>A set of quality-driven tenets, architectural decision points, and review tools intended to help solution architects build a technical foundation for their workloads.</a:t>
            </a:r>
          </a:p>
        </p:txBody>
      </p:sp>
      <p:sp>
        <p:nvSpPr>
          <p:cNvPr id="19" name="TextBox 18">
            <a:extLst>
              <a:ext uri="{FF2B5EF4-FFF2-40B4-BE49-F238E27FC236}">
                <a16:creationId xmlns:a16="http://schemas.microsoft.com/office/drawing/2014/main" id="{158F7DA4-A9CF-7070-CC2F-B27F860A4456}"/>
              </a:ext>
            </a:extLst>
          </p:cNvPr>
          <p:cNvSpPr txBox="1"/>
          <p:nvPr/>
        </p:nvSpPr>
        <p:spPr>
          <a:xfrm>
            <a:off x="1055224" y="5282285"/>
            <a:ext cx="30098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400" dirty="0">
                <a:gradFill>
                  <a:gsLst>
                    <a:gs pos="0">
                      <a:srgbClr val="D59ED7"/>
                    </a:gs>
                    <a:gs pos="68000">
                      <a:srgbClr val="8DC8E8"/>
                    </a:gs>
                  </a:gsLst>
                  <a:lin ang="10800000" scaled="1"/>
                </a:gradFill>
                <a:ea typeface="+mn-lt"/>
                <a:cs typeface="+mn-lt"/>
                <a:hlinkClick r:id="rId3"/>
              </a:rPr>
              <a:t>https://learn.microsoft.com/azure/cloud-adoption-framework/</a:t>
            </a:r>
            <a:endParaRPr lang="en-US" sz="1400" dirty="0">
              <a:gradFill>
                <a:gsLst>
                  <a:gs pos="0">
                    <a:srgbClr val="D59ED7"/>
                  </a:gs>
                  <a:gs pos="68000">
                    <a:srgbClr val="8DC8E8"/>
                  </a:gs>
                </a:gsLst>
                <a:lin ang="10800000" scaled="1"/>
              </a:gradFill>
              <a:ea typeface="+mn-lt"/>
              <a:cs typeface="+mn-lt"/>
            </a:endParaRPr>
          </a:p>
        </p:txBody>
      </p:sp>
      <p:sp>
        <p:nvSpPr>
          <p:cNvPr id="5" name="TextBox 4">
            <a:extLst>
              <a:ext uri="{FF2B5EF4-FFF2-40B4-BE49-F238E27FC236}">
                <a16:creationId xmlns:a16="http://schemas.microsoft.com/office/drawing/2014/main" id="{6B71771D-5205-2C4D-42B6-A867F29A00FE}"/>
              </a:ext>
            </a:extLst>
          </p:cNvPr>
          <p:cNvSpPr txBox="1"/>
          <p:nvPr/>
        </p:nvSpPr>
        <p:spPr>
          <a:xfrm>
            <a:off x="8437536" y="5477941"/>
            <a:ext cx="30098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400" dirty="0">
                <a:gradFill>
                  <a:gsLst>
                    <a:gs pos="0">
                      <a:srgbClr val="D59ED7"/>
                    </a:gs>
                    <a:gs pos="68000">
                      <a:srgbClr val="8DC8E8"/>
                    </a:gs>
                  </a:gsLst>
                  <a:lin ang="10800000" scaled="1"/>
                </a:gradFill>
                <a:ea typeface="+mn-lt"/>
                <a:cs typeface="+mn-lt"/>
                <a:hlinkClick r:id="rId4"/>
              </a:rPr>
              <a:t>https://learn.microsoft.com/azure/well-architected/</a:t>
            </a:r>
            <a:endParaRPr lang="en-US" sz="1400" dirty="0">
              <a:gradFill>
                <a:gsLst>
                  <a:gs pos="0">
                    <a:srgbClr val="D59ED7"/>
                  </a:gs>
                  <a:gs pos="68000">
                    <a:srgbClr val="8DC8E8"/>
                  </a:gs>
                </a:gsLst>
                <a:lin ang="10800000" scaled="1"/>
              </a:gradFill>
              <a:ea typeface="+mn-lt"/>
              <a:cs typeface="+mn-lt"/>
            </a:endParaRPr>
          </a:p>
        </p:txBody>
      </p:sp>
      <p:sp>
        <p:nvSpPr>
          <p:cNvPr id="8" name="TextBox 7">
            <a:extLst>
              <a:ext uri="{FF2B5EF4-FFF2-40B4-BE49-F238E27FC236}">
                <a16:creationId xmlns:a16="http://schemas.microsoft.com/office/drawing/2014/main" id="{7D378EFD-75B8-1251-72E6-973F4285453A}"/>
              </a:ext>
            </a:extLst>
          </p:cNvPr>
          <p:cNvSpPr txBox="1"/>
          <p:nvPr/>
        </p:nvSpPr>
        <p:spPr>
          <a:xfrm>
            <a:off x="4856702"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chemeClr val="tx1"/>
                    </a:gs>
                    <a:gs pos="20280">
                      <a:schemeClr val="tx1"/>
                    </a:gs>
                  </a:gsLst>
                  <a:lin ang="0" scaled="0"/>
                </a:gradFill>
              </a:rPr>
              <a:t>Azure Architecture Center</a:t>
            </a:r>
            <a:endParaRPr kumimoji="0" lang="en-US" b="0" i="0" u="none" strike="noStrike" kern="1200" cap="none" spc="0" normalizeH="0" baseline="0" noProof="0" dirty="0">
              <a:ln>
                <a:noFill/>
              </a:ln>
              <a:gradFill>
                <a:gsLst>
                  <a:gs pos="6993">
                    <a:schemeClr val="tx1"/>
                  </a:gs>
                  <a:gs pos="20280">
                    <a:schemeClr val="tx1"/>
                  </a:gs>
                </a:gsLst>
                <a:lin ang="0" scaled="0"/>
              </a:gradFill>
              <a:effectLst/>
              <a:uLnTx/>
              <a:uFillTx/>
              <a:latin typeface="Segoe UI Semibold"/>
            </a:endParaRPr>
          </a:p>
        </p:txBody>
      </p:sp>
      <p:sp>
        <p:nvSpPr>
          <p:cNvPr id="11" name="Oval 10">
            <a:extLst>
              <a:ext uri="{FF2B5EF4-FFF2-40B4-BE49-F238E27FC236}">
                <a16:creationId xmlns:a16="http://schemas.microsoft.com/office/drawing/2014/main" id="{52D92A07-69D6-2430-821E-5D680B8C53B5}"/>
              </a:ext>
              <a:ext uri="{C183D7F6-B498-43B3-948B-1728B52AA6E4}">
                <adec:decorative xmlns:adec="http://schemas.microsoft.com/office/drawing/2017/decorative" val="1"/>
              </a:ext>
            </a:extLst>
          </p:cNvPr>
          <p:cNvSpPr/>
          <p:nvPr/>
        </p:nvSpPr>
        <p:spPr bwMode="auto">
          <a:xfrm>
            <a:off x="4856702" y="1918285"/>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latin typeface="+mj-lt"/>
              </a:rPr>
              <a:t>2</a:t>
            </a:r>
          </a:p>
        </p:txBody>
      </p:sp>
      <p:sp>
        <p:nvSpPr>
          <p:cNvPr id="21" name="Rounded Rectangle 11">
            <a:extLst>
              <a:ext uri="{FF2B5EF4-FFF2-40B4-BE49-F238E27FC236}">
                <a16:creationId xmlns:a16="http://schemas.microsoft.com/office/drawing/2014/main" id="{2314AC30-CF17-E691-CA86-92C8E01EB10A}"/>
              </a:ext>
            </a:extLst>
          </p:cNvPr>
          <p:cNvSpPr/>
          <p:nvPr/>
        </p:nvSpPr>
        <p:spPr bwMode="auto">
          <a:xfrm>
            <a:off x="4603760"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DCB75C2F-9A61-7AE5-FD6E-A41961AAD16C}"/>
              </a:ext>
            </a:extLst>
          </p:cNvPr>
          <p:cNvSpPr txBox="1"/>
          <p:nvPr/>
        </p:nvSpPr>
        <p:spPr>
          <a:xfrm>
            <a:off x="4856702" y="3973010"/>
            <a:ext cx="2834640" cy="152862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dirty="0">
                <a:gradFill>
                  <a:gsLst>
                    <a:gs pos="6993">
                      <a:schemeClr val="tx1"/>
                    </a:gs>
                    <a:gs pos="20280">
                      <a:schemeClr val="tx1"/>
                    </a:gs>
                  </a:gsLst>
                  <a:lin ang="0" scaled="0"/>
                </a:gradFill>
                <a:latin typeface="+mn-lt"/>
              </a:rPr>
              <a:t>Guidance for architecting solutions on Azure using established patterns and practices</a:t>
            </a:r>
          </a:p>
          <a:p>
            <a:pPr lvl="0" algn="l">
              <a:defRPr/>
            </a:pPr>
            <a:endParaRPr lang="en-US" sz="1600" dirty="0">
              <a:gradFill>
                <a:gsLst>
                  <a:gs pos="6993">
                    <a:schemeClr val="tx1"/>
                  </a:gs>
                  <a:gs pos="20280">
                    <a:schemeClr val="tx1"/>
                  </a:gs>
                </a:gsLst>
                <a:lin ang="0" scaled="0"/>
              </a:gradFill>
              <a:latin typeface="+mn-lt"/>
            </a:endParaRPr>
          </a:p>
          <a:p>
            <a:pPr lvl="0" algn="l">
              <a:defRPr/>
            </a:pPr>
            <a:endParaRPr lang="en-US" sz="1600" dirty="0">
              <a:gradFill>
                <a:gsLst>
                  <a:gs pos="6993">
                    <a:schemeClr val="tx1"/>
                  </a:gs>
                  <a:gs pos="20280">
                    <a:schemeClr val="tx1"/>
                  </a:gs>
                </a:gsLst>
                <a:lin ang="0" scaled="0"/>
              </a:gradFill>
              <a:latin typeface="+mn-lt"/>
            </a:endParaRPr>
          </a:p>
        </p:txBody>
      </p:sp>
      <p:sp>
        <p:nvSpPr>
          <p:cNvPr id="23" name="TextBox 22">
            <a:extLst>
              <a:ext uri="{FF2B5EF4-FFF2-40B4-BE49-F238E27FC236}">
                <a16:creationId xmlns:a16="http://schemas.microsoft.com/office/drawing/2014/main" id="{A0B9B0CD-287B-5D62-F1CE-4587D8513B03}"/>
              </a:ext>
            </a:extLst>
          </p:cNvPr>
          <p:cNvSpPr txBox="1"/>
          <p:nvPr/>
        </p:nvSpPr>
        <p:spPr>
          <a:xfrm>
            <a:off x="4916947" y="5412898"/>
            <a:ext cx="271414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400" u="sng" dirty="0">
                <a:gradFill>
                  <a:gsLst>
                    <a:gs pos="0">
                      <a:srgbClr val="D59ED7"/>
                    </a:gs>
                    <a:gs pos="68000">
                      <a:srgbClr val="8DC8E8"/>
                    </a:gs>
                  </a:gsLst>
                  <a:lin ang="10800000" scaled="1"/>
                </a:gradFill>
                <a:ea typeface="+mn-lt"/>
                <a:cs typeface="+mn-lt"/>
                <a:hlinkClick r:id="rId5"/>
              </a:rPr>
              <a:t>https://learn.microsoft.com/azure/architecture/</a:t>
            </a:r>
            <a:endParaRPr lang="en-US" sz="1400" u="sng" dirty="0">
              <a:gradFill>
                <a:gsLst>
                  <a:gs pos="0">
                    <a:srgbClr val="D59ED7"/>
                  </a:gs>
                  <a:gs pos="68000">
                    <a:srgbClr val="8DC8E8"/>
                  </a:gs>
                </a:gsLst>
                <a:lin ang="10800000" scaled="1"/>
              </a:gradFill>
              <a:ea typeface="+mn-lt"/>
              <a:cs typeface="+mn-lt"/>
            </a:endParaRPr>
          </a:p>
        </p:txBody>
      </p:sp>
    </p:spTree>
    <p:extLst>
      <p:ext uri="{BB962C8B-B14F-4D97-AF65-F5344CB8AC3E}">
        <p14:creationId xmlns:p14="http://schemas.microsoft.com/office/powerpoint/2010/main" val="391095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00"/>
                                  </p:stCondLst>
                                  <p:childTnLst>
                                    <p:animMotion origin="layout" path="M 1.45833E-6 2.22222E-6 L 1.45833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300"/>
                                  </p:stCondLst>
                                  <p:childTnLst>
                                    <p:animMotion origin="layout" path="M 0 -2.96296E-6 L 0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6.25E-7 2.22222E-6 L -6.25E-7 0.03541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300"/>
                                  </p:stCondLst>
                                  <p:childTnLst>
                                    <p:animMotion origin="layout" path="M -2.08333E-6 3.7037E-6 L -2.08333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300"/>
                                  </p:stCondLst>
                                  <p:childTnLst>
                                    <p:animMotion origin="layout" path="M -2.08333E-7 -2.22222E-6 L -2.08333E-7 0.03542 " pathEditMode="relative" rAng="0" ptsTypes="AA">
                                      <p:cBhvr>
                                        <p:cTn id="29" dur="700" spd="-100000" fill="hold"/>
                                        <p:tgtEl>
                                          <p:spTgt spid="13"/>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300"/>
                                  </p:stCondLst>
                                  <p:childTnLst>
                                    <p:animMotion origin="layout" path="M -4.79167E-6 -2.22222E-6 L -4.79167E-6 0.03542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grpId="1" nodeType="withEffect">
                                  <p:stCondLst>
                                    <p:cond delay="300"/>
                                  </p:stCondLst>
                                  <p:childTnLst>
                                    <p:animMotion origin="layout" path="M 0 -2.59259E-6 L 0 0.03542 " pathEditMode="relative" rAng="0" ptsTypes="AA">
                                      <p:cBhvr>
                                        <p:cTn id="39" dur="700" spd="-100000" fill="hold"/>
                                        <p:tgtEl>
                                          <p:spTgt spid="16"/>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42" presetClass="path" presetSubtype="0" decel="100000" fill="hold" grpId="1" nodeType="withEffect">
                                  <p:stCondLst>
                                    <p:cond delay="300"/>
                                  </p:stCondLst>
                                  <p:childTnLst>
                                    <p:animMotion origin="layout" path="M -2.08333E-6 -2.22222E-6 L -2.08333E-6 0.03542 " pathEditMode="relative" rAng="0" ptsTypes="AA">
                                      <p:cBhvr>
                                        <p:cTn id="44" dur="700" spd="-100000" fill="hold"/>
                                        <p:tgtEl>
                                          <p:spTgt spid="17"/>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100000" fill="hold" grpId="1" nodeType="withEffect">
                                  <p:stCondLst>
                                    <p:cond delay="300"/>
                                  </p:stCondLst>
                                  <p:childTnLst>
                                    <p:animMotion origin="layout" path="M -2.08333E-6 -3.33333E-6 L -2.08333E-6 0.03542 " pathEditMode="relative" rAng="0" ptsTypes="AA">
                                      <p:cBhvr>
                                        <p:cTn id="49" dur="700" spd="-100000" fill="hold"/>
                                        <p:tgtEl>
                                          <p:spTgt spid="19"/>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grpId="1" nodeType="withEffect">
                                  <p:stCondLst>
                                    <p:cond delay="300"/>
                                  </p:stCondLst>
                                  <p:childTnLst>
                                    <p:animMotion origin="layout" path="M -2.08333E-6 -3.33333E-6 L -2.08333E-6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200"/>
                                  </p:stCondLst>
                                  <p:childTnLst>
                                    <p:animMotion origin="layout" path="M 3.75E-6 2.22222E-6 L 3.75E-6 0.03541 " pathEditMode="relative" rAng="0" ptsTypes="AA">
                                      <p:cBhvr>
                                        <p:cTn id="59" dur="700" spd="-100000" fill="hold"/>
                                        <p:tgtEl>
                                          <p:spTgt spid="11"/>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42" presetClass="path" presetSubtype="0" decel="100000" fill="hold" grpId="1" nodeType="withEffect">
                                  <p:stCondLst>
                                    <p:cond delay="300"/>
                                  </p:stCondLst>
                                  <p:childTnLst>
                                    <p:animMotion origin="layout" path="M 2.29167E-6 1.85185E-6 L 2.29167E-6 0.03541 " pathEditMode="relative" rAng="0" ptsTypes="AA">
                                      <p:cBhvr>
                                        <p:cTn id="64" dur="700" spd="-100000" fill="hold"/>
                                        <p:tgtEl>
                                          <p:spTgt spid="8"/>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42" presetClass="path" presetSubtype="0" decel="100000" fill="hold" grpId="1" nodeType="withEffect">
                                  <p:stCondLst>
                                    <p:cond delay="200"/>
                                  </p:stCondLst>
                                  <p:childTnLst>
                                    <p:animMotion origin="layout" path="M 4.58333E-6 -2.22222E-6 L 4.58333E-6 0.03542 " pathEditMode="relative" rAng="0" ptsTypes="AA">
                                      <p:cBhvr>
                                        <p:cTn id="69" dur="700" spd="-100000" fill="hold"/>
                                        <p:tgtEl>
                                          <p:spTgt spid="21"/>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42" presetClass="path" presetSubtype="0" decel="100000" fill="hold" grpId="1" nodeType="withEffect">
                                  <p:stCondLst>
                                    <p:cond delay="300"/>
                                  </p:stCondLst>
                                  <p:childTnLst>
                                    <p:animMotion origin="layout" path="M 2.29167E-6 2.59259E-6 L 2.29167E-6 0.03541 " pathEditMode="relative" rAng="0" ptsTypes="AA">
                                      <p:cBhvr>
                                        <p:cTn id="74" dur="700" spd="-100000" fill="hold"/>
                                        <p:tgtEl>
                                          <p:spTgt spid="22"/>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42" presetClass="path" presetSubtype="0" decel="100000" fill="hold" grpId="1" nodeType="withEffect">
                                  <p:stCondLst>
                                    <p:cond delay="300"/>
                                  </p:stCondLst>
                                  <p:childTnLst>
                                    <p:animMotion origin="layout" path="M 2.08333E-7 -4.07407E-6 L 2.08333E-7 0.03542 " pathEditMode="relative" rAng="0" ptsTypes="AA">
                                      <p:cBhvr>
                                        <p:cTn id="7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P spid="9" grpId="0"/>
      <p:bldP spid="9" grpId="1"/>
      <p:bldP spid="10" grpId="0" animBg="1"/>
      <p:bldP spid="10" grpId="1" animBg="1"/>
      <p:bldP spid="13" grpId="0" animBg="1"/>
      <p:bldP spid="13" grpId="1" animBg="1"/>
      <p:bldP spid="14" grpId="0" animBg="1"/>
      <p:bldP spid="14" grpId="1" animBg="1"/>
      <p:bldP spid="16" grpId="0"/>
      <p:bldP spid="16" grpId="1"/>
      <p:bldP spid="17" grpId="0"/>
      <p:bldP spid="17" grpId="1"/>
      <p:bldP spid="19" grpId="0"/>
      <p:bldP spid="19" grpId="1"/>
      <p:bldP spid="5" grpId="0"/>
      <p:bldP spid="5" grpId="1"/>
      <p:bldP spid="8" grpId="0"/>
      <p:bldP spid="8" grpId="1"/>
      <p:bldP spid="11" grpId="0" animBg="1"/>
      <p:bldP spid="11" grpId="1" animBg="1"/>
      <p:bldP spid="21" grpId="0" animBg="1"/>
      <p:bldP spid="21" grpId="1" animBg="1"/>
      <p:bldP spid="22" grpId="0"/>
      <p:bldP spid="22" grpId="1"/>
      <p:bldP spid="23" grpId="0"/>
      <p:bldP spid="23" grpId="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897173" y="465951"/>
            <a:ext cx="5057422"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Recap of the modern design patterns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3" name="TextBox 22">
            <a:extLst>
              <a:ext uri="{FF2B5EF4-FFF2-40B4-BE49-F238E27FC236}">
                <a16:creationId xmlns:a16="http://schemas.microsoft.com/office/drawing/2014/main" id="{0FFF3B05-8164-2E3B-DF75-1E9B40C665E3}"/>
              </a:ext>
            </a:extLst>
          </p:cNvPr>
          <p:cNvSpPr txBox="1"/>
          <p:nvPr/>
        </p:nvSpPr>
        <p:spPr>
          <a:xfrm>
            <a:off x="5629407" y="2467601"/>
            <a:ext cx="912772" cy="134341"/>
          </a:xfrm>
          <a:prstGeom prst="rect">
            <a:avLst/>
          </a:prstGeom>
          <a:noFill/>
        </p:spPr>
        <p:txBody>
          <a:bodyPr spcFirstLastPara="1" wrap="none" lIns="0" tIns="0" rIns="0" bIns="0" numCol="1" rtlCol="0">
            <a:prstTxWarp prst="textArchUp">
              <a:avLst/>
            </a:prstTxWarp>
            <a:spAutoFit/>
          </a:bodyPr>
          <a:lstStyle>
            <a:defPPr>
              <a:defRPr lang="en-US"/>
            </a:defPPr>
            <a:lvl1pPr algn="ctr" defTabSz="491019" fontAlgn="base">
              <a:defRPr sz="4800">
                <a:latin typeface="+mj-lt"/>
                <a:cs typeface="Segoe UI Semibold" panose="020B0502040204020203" pitchFamily="34" charset="0"/>
              </a:defRPr>
            </a:lvl1pPr>
          </a:lstStyle>
          <a:p>
            <a:pPr defTabSz="136405"/>
            <a:r>
              <a:rPr lang="en-US" sz="19900" b="1" spc="111" dirty="0">
                <a:solidFill>
                  <a:srgbClr val="FFFFFF"/>
                </a:solidFill>
                <a:cs typeface="Segoe Sans Display" pitchFamily="2" charset="0"/>
              </a:rPr>
              <a:t>DESIGN PATTERNS</a:t>
            </a:r>
          </a:p>
        </p:txBody>
      </p:sp>
      <p:grpSp>
        <p:nvGrpSpPr>
          <p:cNvPr id="25" name="Group 24">
            <a:extLst>
              <a:ext uri="{FF2B5EF4-FFF2-40B4-BE49-F238E27FC236}">
                <a16:creationId xmlns:a16="http://schemas.microsoft.com/office/drawing/2014/main" id="{30A31CE3-2F0E-F23B-5253-C20E9BEF495C}"/>
              </a:ext>
            </a:extLst>
          </p:cNvPr>
          <p:cNvGrpSpPr/>
          <p:nvPr/>
        </p:nvGrpSpPr>
        <p:grpSpPr>
          <a:xfrm>
            <a:off x="1762243" y="1498764"/>
            <a:ext cx="2306323" cy="982691"/>
            <a:chOff x="1762243" y="1498764"/>
            <a:chExt cx="2306323" cy="982691"/>
          </a:xfrm>
        </p:grpSpPr>
        <p:sp>
          <p:nvSpPr>
            <p:cNvPr id="26" name="Content Placeholder 1">
              <a:extLst>
                <a:ext uri="{FF2B5EF4-FFF2-40B4-BE49-F238E27FC236}">
                  <a16:creationId xmlns:a16="http://schemas.microsoft.com/office/drawing/2014/main" id="{55BC7CB1-252C-2DD8-1656-C10AF61AE38B}"/>
                </a:ext>
              </a:extLst>
            </p:cNvPr>
            <p:cNvSpPr txBox="1">
              <a:spLocks/>
            </p:cNvSpPr>
            <p:nvPr/>
          </p:nvSpPr>
          <p:spPr>
            <a:xfrm>
              <a:off x="1762243" y="1498764"/>
              <a:ext cx="2306323"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Design patterns</a:t>
              </a:r>
            </a:p>
          </p:txBody>
        </p:sp>
        <p:cxnSp>
          <p:nvCxnSpPr>
            <p:cNvPr id="27" name="Connector: Elbow 26">
              <a:extLst>
                <a:ext uri="{FF2B5EF4-FFF2-40B4-BE49-F238E27FC236}">
                  <a16:creationId xmlns:a16="http://schemas.microsoft.com/office/drawing/2014/main" id="{A5D7ABAE-A1F0-23DA-9C21-98C79DE534BE}"/>
                </a:ext>
              </a:extLst>
            </p:cNvPr>
            <p:cNvCxnSpPr>
              <a:stCxn id="26" idx="2"/>
            </p:cNvCxnSpPr>
            <p:nvPr/>
          </p:nvCxnSpPr>
          <p:spPr>
            <a:xfrm rot="16200000" flipH="1">
              <a:off x="3298662" y="1711551"/>
              <a:ext cx="386647" cy="1153161"/>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5DA2858-E4C4-DB84-E49C-C1E26E36F331}"/>
              </a:ext>
            </a:extLst>
          </p:cNvPr>
          <p:cNvGrpSpPr/>
          <p:nvPr/>
        </p:nvGrpSpPr>
        <p:grpSpPr>
          <a:xfrm>
            <a:off x="538900" y="3303416"/>
            <a:ext cx="3517904" cy="1277463"/>
            <a:chOff x="538900" y="3303416"/>
            <a:chExt cx="3517904" cy="1277463"/>
          </a:xfrm>
        </p:grpSpPr>
        <p:sp>
          <p:nvSpPr>
            <p:cNvPr id="29" name="Content Placeholder 1">
              <a:extLst>
                <a:ext uri="{FF2B5EF4-FFF2-40B4-BE49-F238E27FC236}">
                  <a16:creationId xmlns:a16="http://schemas.microsoft.com/office/drawing/2014/main" id="{1D4C1D4F-B692-A19E-31D1-337C13C8942C}"/>
                </a:ext>
              </a:extLst>
            </p:cNvPr>
            <p:cNvSpPr txBox="1">
              <a:spLocks/>
            </p:cNvSpPr>
            <p:nvPr/>
          </p:nvSpPr>
          <p:spPr>
            <a:xfrm>
              <a:off x="538900" y="3303416"/>
              <a:ext cx="2940415" cy="62571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Pattern categories</a:t>
              </a:r>
            </a:p>
          </p:txBody>
        </p:sp>
        <p:cxnSp>
          <p:nvCxnSpPr>
            <p:cNvPr id="30" name="Connector: Elbow 29">
              <a:extLst>
                <a:ext uri="{FF2B5EF4-FFF2-40B4-BE49-F238E27FC236}">
                  <a16:creationId xmlns:a16="http://schemas.microsoft.com/office/drawing/2014/main" id="{05A54D70-7ECF-DCB0-9537-FD5142F4816D}"/>
                </a:ext>
              </a:extLst>
            </p:cNvPr>
            <p:cNvCxnSpPr>
              <a:stCxn id="29" idx="2"/>
            </p:cNvCxnSpPr>
            <p:nvPr/>
          </p:nvCxnSpPr>
          <p:spPr>
            <a:xfrm rot="16200000" flipH="1">
              <a:off x="2707082" y="3231156"/>
              <a:ext cx="651748" cy="2047697"/>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BA23F3C-9E72-18EB-7DAE-745328FA9250}"/>
              </a:ext>
            </a:extLst>
          </p:cNvPr>
          <p:cNvGrpSpPr/>
          <p:nvPr/>
        </p:nvGrpSpPr>
        <p:grpSpPr>
          <a:xfrm>
            <a:off x="7991398" y="1498764"/>
            <a:ext cx="2438359" cy="982692"/>
            <a:chOff x="7991398" y="1498764"/>
            <a:chExt cx="2438359" cy="982692"/>
          </a:xfrm>
        </p:grpSpPr>
        <p:sp>
          <p:nvSpPr>
            <p:cNvPr id="32" name="Content Placeholder 1">
              <a:extLst>
                <a:ext uri="{FF2B5EF4-FFF2-40B4-BE49-F238E27FC236}">
                  <a16:creationId xmlns:a16="http://schemas.microsoft.com/office/drawing/2014/main" id="{265DD5DF-F353-F6BB-AD62-644798EFDEDA}"/>
                </a:ext>
              </a:extLst>
            </p:cNvPr>
            <p:cNvSpPr txBox="1">
              <a:spLocks/>
            </p:cNvSpPr>
            <p:nvPr/>
          </p:nvSpPr>
          <p:spPr>
            <a:xfrm>
              <a:off x="8260116" y="1498764"/>
              <a:ext cx="2169641"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Architecture</a:t>
              </a:r>
            </a:p>
            <a:p>
              <a:pPr marL="0" indent="0">
                <a:buFont typeface="Wingdings" panose="05000000000000000000" pitchFamily="2" charset="2"/>
                <a:buNone/>
              </a:pPr>
              <a:endParaRPr lang="en-US" sz="1600" dirty="0">
                <a:latin typeface="+mj-lt"/>
              </a:endParaRPr>
            </a:p>
          </p:txBody>
        </p:sp>
        <p:cxnSp>
          <p:nvCxnSpPr>
            <p:cNvPr id="33" name="Connector: Elbow 32">
              <a:extLst>
                <a:ext uri="{FF2B5EF4-FFF2-40B4-BE49-F238E27FC236}">
                  <a16:creationId xmlns:a16="http://schemas.microsoft.com/office/drawing/2014/main" id="{B952508D-654E-E3EE-5BA0-9A0687005577}"/>
                </a:ext>
              </a:extLst>
            </p:cNvPr>
            <p:cNvCxnSpPr>
              <a:stCxn id="32" idx="2"/>
            </p:cNvCxnSpPr>
            <p:nvPr/>
          </p:nvCxnSpPr>
          <p:spPr>
            <a:xfrm rot="5400000">
              <a:off x="8474845" y="1611363"/>
              <a:ext cx="386646" cy="1353539"/>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0A77E74-04BD-D5B0-53EA-C7BAB3B77277}"/>
              </a:ext>
            </a:extLst>
          </p:cNvPr>
          <p:cNvGrpSpPr/>
          <p:nvPr/>
        </p:nvGrpSpPr>
        <p:grpSpPr>
          <a:xfrm>
            <a:off x="8052584" y="3360653"/>
            <a:ext cx="3610182" cy="1349880"/>
            <a:chOff x="8052584" y="3360653"/>
            <a:chExt cx="3610182" cy="1349880"/>
          </a:xfrm>
        </p:grpSpPr>
        <p:sp>
          <p:nvSpPr>
            <p:cNvPr id="35" name="Content Placeholder 1">
              <a:extLst>
                <a:ext uri="{FF2B5EF4-FFF2-40B4-BE49-F238E27FC236}">
                  <a16:creationId xmlns:a16="http://schemas.microsoft.com/office/drawing/2014/main" id="{62D72660-668D-2A1A-2589-CFAF14E7ED3A}"/>
                </a:ext>
              </a:extLst>
            </p:cNvPr>
            <p:cNvSpPr txBox="1">
              <a:spLocks/>
            </p:cNvSpPr>
            <p:nvPr/>
          </p:nvSpPr>
          <p:spPr>
            <a:xfrm>
              <a:off x="8808660" y="3360653"/>
              <a:ext cx="2854106" cy="511240"/>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Implementation options for Azure</a:t>
              </a:r>
            </a:p>
          </p:txBody>
        </p:sp>
        <p:cxnSp>
          <p:nvCxnSpPr>
            <p:cNvPr id="36" name="Connector: Elbow 35">
              <a:extLst>
                <a:ext uri="{FF2B5EF4-FFF2-40B4-BE49-F238E27FC236}">
                  <a16:creationId xmlns:a16="http://schemas.microsoft.com/office/drawing/2014/main" id="{40872937-FD78-C360-ECAF-057E2DC0EB7D}"/>
                </a:ext>
              </a:extLst>
            </p:cNvPr>
            <p:cNvCxnSpPr>
              <a:stCxn id="35" idx="2"/>
            </p:cNvCxnSpPr>
            <p:nvPr/>
          </p:nvCxnSpPr>
          <p:spPr>
            <a:xfrm rot="5400000">
              <a:off x="8724828" y="3199648"/>
              <a:ext cx="838641" cy="2183130"/>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44" name="Rectangle 3">
            <a:extLst>
              <a:ext uri="{FF2B5EF4-FFF2-40B4-BE49-F238E27FC236}">
                <a16:creationId xmlns:a16="http://schemas.microsoft.com/office/drawing/2014/main" id="{962C3E8C-2EF9-2F62-33DF-D21D7692BC7A}"/>
              </a:ext>
            </a:extLst>
          </p:cNvPr>
          <p:cNvSpPr>
            <a:spLocks noChangeAspect="1"/>
          </p:cNvSpPr>
          <p:nvPr/>
        </p:nvSpPr>
        <p:spPr bwMode="auto">
          <a:xfrm>
            <a:off x="4492328" y="2195654"/>
            <a:ext cx="3176022" cy="3264223"/>
          </a:xfrm>
          <a:prstGeom prst="ellipse">
            <a:avLst/>
          </a:prstGeom>
          <a:noFill/>
          <a:ln w="19050">
            <a:gradFill flip="none" rotWithShape="1">
              <a:gsLst>
                <a:gs pos="73000">
                  <a:schemeClr val="accent3"/>
                </a:gs>
                <a:gs pos="4000">
                  <a:schemeClr val="accent5"/>
                </a:gs>
              </a:gsLst>
              <a:path path="circle">
                <a:fillToRect l="100000" t="100000"/>
              </a:path>
              <a:tileRect r="-100000" b="-10000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defTabSz="259041" fontAlgn="base">
              <a:spcBef>
                <a:spcPct val="0"/>
              </a:spcBef>
              <a:spcAft>
                <a:spcPct val="0"/>
              </a:spcAft>
            </a:pPr>
            <a:endParaRPr lang="en-US" sz="667">
              <a:gradFill>
                <a:gsLst>
                  <a:gs pos="0">
                    <a:srgbClr val="FFFFFF"/>
                  </a:gs>
                  <a:gs pos="100000">
                    <a:srgbClr val="FFFFFF"/>
                  </a:gs>
                </a:gsLst>
                <a:lin ang="5400000" scaled="0"/>
              </a:gradFill>
              <a:latin typeface="Segoe UI"/>
              <a:cs typeface="Segoe UI" pitchFamily="34" charset="0"/>
            </a:endParaRPr>
          </a:p>
        </p:txBody>
      </p:sp>
      <p:pic>
        <p:nvPicPr>
          <p:cNvPr id="1026" name="Picture 2" descr="Building Software like LEGOs">
            <a:extLst>
              <a:ext uri="{FF2B5EF4-FFF2-40B4-BE49-F238E27FC236}">
                <a16:creationId xmlns:a16="http://schemas.microsoft.com/office/drawing/2014/main" id="{672EC8F4-61BF-D5F5-ABBF-82712BA6DA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967" b="91633" l="10000" r="90000">
                        <a14:foregroundMark x1="43778" y1="10433" x2="43778" y2="10433"/>
                        <a14:foregroundMark x1="51222" y1="5967" x2="51222" y2="5967"/>
                        <a14:foregroundMark x1="65111" y1="91500" x2="65111" y2="91500"/>
                        <a14:foregroundMark x1="34267" y1="91633" x2="34267" y2="91633"/>
                      </a14:backgroundRemoval>
                    </a14:imgEffect>
                  </a14:imgLayer>
                </a14:imgProps>
              </a:ext>
              <a:ext uri="{28A0092B-C50C-407E-A947-70E740481C1C}">
                <a14:useLocalDpi xmlns:a14="http://schemas.microsoft.com/office/drawing/2010/main" val="0"/>
              </a:ext>
            </a:extLst>
          </a:blip>
          <a:srcRect/>
          <a:stretch>
            <a:fillRect/>
          </a:stretch>
        </p:blipFill>
        <p:spPr bwMode="auto">
          <a:xfrm>
            <a:off x="4316673" y="2747866"/>
            <a:ext cx="3543793" cy="23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43345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225098-EEE6-61B5-8F6C-A365A2219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5" y="-1452276"/>
            <a:ext cx="12967018" cy="976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6716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22BA6A4-CEC7-5E63-658D-D178DA090865}"/>
              </a:ext>
            </a:extLst>
          </p:cNvPr>
          <p:cNvSpPr>
            <a:spLocks noGrp="1"/>
          </p:cNvSpPr>
          <p:nvPr>
            <p:ph type="title" idx="4294967295"/>
          </p:nvPr>
        </p:nvSpPr>
        <p:spPr>
          <a:xfrm>
            <a:off x="931862" y="3119086"/>
            <a:ext cx="10328275" cy="777875"/>
          </a:xfrm>
          <a:ln>
            <a:noFill/>
          </a:ln>
        </p:spPr>
        <p:txBody>
          <a:bodyPr/>
          <a:lstStyle/>
          <a:p>
            <a:pPr algn="ctr"/>
            <a:r>
              <a:rPr lang="en-US" sz="5063" spc="-47" dirty="0">
                <a:gradFill>
                  <a:gsLst>
                    <a:gs pos="0">
                      <a:srgbClr val="D59ED7"/>
                    </a:gs>
                    <a:gs pos="68000">
                      <a:srgbClr val="8DC8E8"/>
                    </a:gs>
                  </a:gsLst>
                  <a:lin ang="10800000" scaled="1"/>
                </a:gradFill>
              </a:rPr>
              <a:t>The time is now, go build!</a:t>
            </a:r>
          </a:p>
        </p:txBody>
      </p:sp>
    </p:spTree>
    <p:extLst>
      <p:ext uri="{BB962C8B-B14F-4D97-AF65-F5344CB8AC3E}">
        <p14:creationId xmlns:p14="http://schemas.microsoft.com/office/powerpoint/2010/main" val="34342725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0 L 0 0.03542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846358" y="394189"/>
            <a:ext cx="5476884" cy="567619"/>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Importance in modern cloud architecture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3" name="Folded Corner 3">
            <a:extLst>
              <a:ext uri="{FF2B5EF4-FFF2-40B4-BE49-F238E27FC236}">
                <a16:creationId xmlns:a16="http://schemas.microsoft.com/office/drawing/2014/main" id="{FD53EFF2-F79E-461D-2D47-FC5BA54DF1C4}"/>
              </a:ext>
            </a:extLst>
          </p:cNvPr>
          <p:cNvSpPr/>
          <p:nvPr/>
        </p:nvSpPr>
        <p:spPr>
          <a:xfrm>
            <a:off x="8094357" y="3972206"/>
            <a:ext cx="1832460" cy="183246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olded Corner 4">
            <a:extLst>
              <a:ext uri="{FF2B5EF4-FFF2-40B4-BE49-F238E27FC236}">
                <a16:creationId xmlns:a16="http://schemas.microsoft.com/office/drawing/2014/main" id="{623FC60D-30D5-6CF4-2A7E-163BABCAB189}"/>
              </a:ext>
            </a:extLst>
          </p:cNvPr>
          <p:cNvSpPr/>
          <p:nvPr/>
        </p:nvSpPr>
        <p:spPr>
          <a:xfrm rot="21446390">
            <a:off x="5538384" y="4012218"/>
            <a:ext cx="1832460" cy="183246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Folded Corner 7">
            <a:extLst>
              <a:ext uri="{FF2B5EF4-FFF2-40B4-BE49-F238E27FC236}">
                <a16:creationId xmlns:a16="http://schemas.microsoft.com/office/drawing/2014/main" id="{8E85ED8F-1E27-2157-03BC-3202FCE05F7F}"/>
              </a:ext>
            </a:extLst>
          </p:cNvPr>
          <p:cNvSpPr/>
          <p:nvPr/>
        </p:nvSpPr>
        <p:spPr>
          <a:xfrm>
            <a:off x="2291567" y="3972206"/>
            <a:ext cx="1832460" cy="1832460"/>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Folded Corner 8">
            <a:extLst>
              <a:ext uri="{FF2B5EF4-FFF2-40B4-BE49-F238E27FC236}">
                <a16:creationId xmlns:a16="http://schemas.microsoft.com/office/drawing/2014/main" id="{1626CF8C-170C-16C4-7499-19D6C59FFD6B}"/>
              </a:ext>
            </a:extLst>
          </p:cNvPr>
          <p:cNvSpPr/>
          <p:nvPr/>
        </p:nvSpPr>
        <p:spPr>
          <a:xfrm>
            <a:off x="5192962" y="1834336"/>
            <a:ext cx="1832460" cy="183246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Group 2</a:t>
            </a:r>
          </a:p>
        </p:txBody>
      </p:sp>
      <p:sp>
        <p:nvSpPr>
          <p:cNvPr id="27" name="Folded Corner 9">
            <a:extLst>
              <a:ext uri="{FF2B5EF4-FFF2-40B4-BE49-F238E27FC236}">
                <a16:creationId xmlns:a16="http://schemas.microsoft.com/office/drawing/2014/main" id="{DDDB3FE4-624A-5683-BF90-D5366DC6B042}"/>
              </a:ext>
            </a:extLst>
          </p:cNvPr>
          <p:cNvSpPr/>
          <p:nvPr/>
        </p:nvSpPr>
        <p:spPr>
          <a:xfrm>
            <a:off x="2596977" y="1834336"/>
            <a:ext cx="1832460" cy="1832460"/>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Group 1</a:t>
            </a:r>
          </a:p>
        </p:txBody>
      </p:sp>
      <p:sp>
        <p:nvSpPr>
          <p:cNvPr id="28" name="Folded Corner 10">
            <a:extLst>
              <a:ext uri="{FF2B5EF4-FFF2-40B4-BE49-F238E27FC236}">
                <a16:creationId xmlns:a16="http://schemas.microsoft.com/office/drawing/2014/main" id="{9EAB6BA9-6FCF-8422-38FF-288F59A55A28}"/>
              </a:ext>
            </a:extLst>
          </p:cNvPr>
          <p:cNvSpPr/>
          <p:nvPr/>
        </p:nvSpPr>
        <p:spPr>
          <a:xfrm>
            <a:off x="7941652" y="1681631"/>
            <a:ext cx="1832460" cy="183246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Group 4</a:t>
            </a:r>
          </a:p>
        </p:txBody>
      </p:sp>
    </p:spTree>
    <p:extLst>
      <p:ext uri="{BB962C8B-B14F-4D97-AF65-F5344CB8AC3E}">
        <p14:creationId xmlns:p14="http://schemas.microsoft.com/office/powerpoint/2010/main" val="3366038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A88AD803-6CA0-4CC4-9130-F199493ABB4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3.xml><?xml version="1.0" encoding="utf-8"?>
<a:theme xmlns:a="http://schemas.openxmlformats.org/drawingml/2006/main" name="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4.xml><?xml version="1.0" encoding="utf-8"?>
<a:theme xmlns:a="http://schemas.openxmlformats.org/drawingml/2006/main" name="1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6000" b="1" dirty="0" smtClean="0">
            <a:latin typeface="Segoe UI Variable Display Semibold" pitchFamily="2" charset="0"/>
          </a:defRPr>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4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7.xml><?xml version="1.0" encoding="utf-8"?>
<a:theme xmlns:a="http://schemas.openxmlformats.org/drawingml/2006/main" name="4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9.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9081</Words>
  <Application>Microsoft Office PowerPoint</Application>
  <PresentationFormat>Widescreen</PresentationFormat>
  <Paragraphs>762</Paragraphs>
  <Slides>99</Slides>
  <Notes>99</Notes>
  <HiddenSlides>2</HiddenSlides>
  <MMClips>0</MMClips>
  <ScaleCrop>false</ScaleCrop>
  <HeadingPairs>
    <vt:vector size="6" baseType="variant">
      <vt:variant>
        <vt:lpstr>Fonts Used</vt:lpstr>
      </vt:variant>
      <vt:variant>
        <vt:i4>16</vt:i4>
      </vt:variant>
      <vt:variant>
        <vt:lpstr>Theme</vt:lpstr>
      </vt:variant>
      <vt:variant>
        <vt:i4>9</vt:i4>
      </vt:variant>
      <vt:variant>
        <vt:lpstr>Slide Titles</vt:lpstr>
      </vt:variant>
      <vt:variant>
        <vt:i4>99</vt:i4>
      </vt:variant>
    </vt:vector>
  </HeadingPairs>
  <TitlesOfParts>
    <vt:vector size="124" baseType="lpstr">
      <vt:lpstr>Aptos</vt:lpstr>
      <vt:lpstr>Arial</vt:lpstr>
      <vt:lpstr>Calibri</vt:lpstr>
      <vt:lpstr>Consolas</vt:lpstr>
      <vt:lpstr>Courier New</vt:lpstr>
      <vt:lpstr>Segoe Sans Display</vt:lpstr>
      <vt:lpstr>Segoe Sans Display Semibold</vt:lpstr>
      <vt:lpstr>Segoe UI</vt:lpstr>
      <vt:lpstr>Segoe UI Semibold</vt:lpstr>
      <vt:lpstr>Segoe UI Semilight</vt:lpstr>
      <vt:lpstr>Segoe UI Variable Display Semib</vt:lpstr>
      <vt:lpstr>Segoe UI Variable Display Semibold</vt:lpstr>
      <vt:lpstr>Segoe UI Variable Display Semil</vt:lpstr>
      <vt:lpstr>Segoe UI Variable Display Semilight</vt:lpstr>
      <vt:lpstr>Söhne</vt:lpstr>
      <vt:lpstr>Wingdings</vt:lpstr>
      <vt:lpstr>Microsoft Build 16:9 Template Light</vt:lpstr>
      <vt:lpstr>Microsoft Build 16:9 Template Dark</vt:lpstr>
      <vt:lpstr>Microsoft Build Center Screen Template Dark</vt:lpstr>
      <vt:lpstr>1_Microsoft Build Center Screen Template Dark</vt:lpstr>
      <vt:lpstr>1_Microsoft Build 16:9 Template Dark</vt:lpstr>
      <vt:lpstr>4_Microsoft Build Center Screen Template Dark</vt:lpstr>
      <vt:lpstr>4_Microsoft Build 16:9 Template Dark</vt:lpstr>
      <vt:lpstr>1_Microsoft Build 16:9 Template Light</vt:lpstr>
      <vt:lpstr>2_Microsoft Build 16:9 Template Dark</vt:lpstr>
      <vt:lpstr>PowerPoint Presentation</vt:lpstr>
      <vt:lpstr>PowerPoint Presentation</vt:lpstr>
      <vt:lpstr>PowerPoint Presentation</vt:lpstr>
      <vt:lpstr>PowerPoint Presentation</vt:lpstr>
      <vt:lpstr>Acronyms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Architecting for Azure</vt:lpstr>
      <vt:lpstr>PowerPoint Presentation</vt:lpstr>
      <vt:lpstr>PowerPoint Presentation</vt:lpstr>
      <vt:lpstr>The time is now, go build!</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2025-04-24T21:46:44Z</dcterms:created>
  <dcterms:modified xsi:type="dcterms:W3CDTF">2025-04-24T21:46:52Z</dcterms:modified>
</cp:coreProperties>
</file>